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  <p:sldMasterId id="2147483669" r:id="rId6"/>
    <p:sldMasterId id="2147496114" r:id="rId7"/>
    <p:sldMasterId id="2147496121" r:id="rId8"/>
    <p:sldMasterId id="2147496129" r:id="rId9"/>
    <p:sldMasterId id="2147496134" r:id="rId10"/>
  </p:sldMasterIdLst>
  <p:notesMasterIdLst>
    <p:notesMasterId r:id="rId33"/>
  </p:notesMasterIdLst>
  <p:handoutMasterIdLst>
    <p:handoutMasterId r:id="rId34"/>
  </p:handoutMasterIdLst>
  <p:sldIdLst>
    <p:sldId id="260" r:id="rId11"/>
    <p:sldId id="28279" r:id="rId12"/>
    <p:sldId id="294" r:id="rId13"/>
    <p:sldId id="28276" r:id="rId14"/>
    <p:sldId id="28328" r:id="rId15"/>
    <p:sldId id="28288" r:id="rId16"/>
    <p:sldId id="28291" r:id="rId17"/>
    <p:sldId id="28299" r:id="rId18"/>
    <p:sldId id="28244" r:id="rId19"/>
    <p:sldId id="28275" r:id="rId20"/>
    <p:sldId id="28307" r:id="rId21"/>
    <p:sldId id="28308" r:id="rId22"/>
    <p:sldId id="28324" r:id="rId23"/>
    <p:sldId id="28323" r:id="rId24"/>
    <p:sldId id="28311" r:id="rId25"/>
    <p:sldId id="321" r:id="rId26"/>
    <p:sldId id="28294" r:id="rId27"/>
    <p:sldId id="28295" r:id="rId28"/>
    <p:sldId id="28226" r:id="rId29"/>
    <p:sldId id="28325" r:id="rId30"/>
    <p:sldId id="28326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Mora" initials="JM" lastIdx="4" clrIdx="0">
    <p:extLst>
      <p:ext uri="{19B8F6BF-5375-455C-9EA6-DF929625EA0E}">
        <p15:presenceInfo xmlns:p15="http://schemas.microsoft.com/office/powerpoint/2012/main" userId="49c0ed87ed16f6a2" providerId="Windows Live"/>
      </p:ext>
    </p:extLst>
  </p:cmAuthor>
  <p:cmAuthor id="2" name="Nathan Mains" initials="NM" lastIdx="4" clrIdx="1">
    <p:extLst>
      <p:ext uri="{19B8F6BF-5375-455C-9EA6-DF929625EA0E}">
        <p15:presenceInfo xmlns:p15="http://schemas.microsoft.com/office/powerpoint/2012/main" userId="S::nathan.mains@mining.komatsu::884a9e56-8e43-4479-a05f-ebf5e83ccebf" providerId="AD"/>
      </p:ext>
    </p:extLst>
  </p:cmAuthor>
  <p:cmAuthor id="3" name="Mario Lara" initials="ML" lastIdx="20" clrIdx="2">
    <p:extLst>
      <p:ext uri="{19B8F6BF-5375-455C-9EA6-DF929625EA0E}">
        <p15:presenceInfo xmlns:p15="http://schemas.microsoft.com/office/powerpoint/2012/main" userId="S::mario.lara@mining.komatsu::d46a71ee-47d2-4a92-be22-2845fda5a758" providerId="AD"/>
      </p:ext>
    </p:extLst>
  </p:cmAuthor>
  <p:cmAuthor id="4" name="Ryan Karns" initials="RK" lastIdx="42" clrIdx="3">
    <p:extLst>
      <p:ext uri="{19B8F6BF-5375-455C-9EA6-DF929625EA0E}">
        <p15:presenceInfo xmlns:p15="http://schemas.microsoft.com/office/powerpoint/2012/main" userId="S::Ryan.Karns@mining.komatsu::b06c5916-fc87-47dd-8338-158032176b7e" providerId="AD"/>
      </p:ext>
    </p:extLst>
  </p:cmAuthor>
  <p:cmAuthor id="5" name="Bill Maki" initials="BM" lastIdx="9" clrIdx="4">
    <p:extLst>
      <p:ext uri="{19B8F6BF-5375-455C-9EA6-DF929625EA0E}">
        <p15:presenceInfo xmlns:p15="http://schemas.microsoft.com/office/powerpoint/2012/main" userId="S::bill.maki@mining.komatsu::dde54f77-4733-489b-bea9-4044b393ef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F99"/>
    <a:srgbClr val="ED5613"/>
    <a:srgbClr val="FFB81C"/>
    <a:srgbClr val="89DB45"/>
    <a:srgbClr val="75D749"/>
    <a:srgbClr val="FFFF00"/>
    <a:srgbClr val="411300"/>
    <a:srgbClr val="416900"/>
    <a:srgbClr val="2E080C"/>
    <a:srgbClr val="FFC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021038385826768E-2"/>
          <c:y val="4.8428029263861951E-2"/>
          <c:w val="0.93635396161417328"/>
          <c:h val="0.811169600346572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WX07</c:v>
                </c:pt>
              </c:strCache>
            </c:strRef>
          </c:tx>
          <c:spPr>
            <a:solidFill>
              <a:srgbClr val="203F99"/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A0D-4382-848D-9176993FE87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A0D-4382-848D-9176993FE87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A0D-4382-848D-9176993FE87D}"/>
              </c:ext>
            </c:extLst>
          </c:dPt>
          <c:cat>
            <c:strRef>
              <c:f>Sheet1!$B$1:$D$1</c:f>
              <c:strCache>
                <c:ptCount val="3"/>
                <c:pt idx="0">
                  <c:v>5%</c:v>
                </c:pt>
                <c:pt idx="1">
                  <c:v>10%</c:v>
                </c:pt>
                <c:pt idx="2">
                  <c:v>15%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18.100000000000001</c:v>
                </c:pt>
                <c:pt idx="1">
                  <c:v>10.199999999999999</c:v>
                </c:pt>
                <c:pt idx="2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0D-4382-848D-9176993FE87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АНАЛОГ 1</c:v>
                </c:pt>
              </c:strCache>
            </c:strRef>
          </c:tx>
          <c:spPr>
            <a:solidFill>
              <a:srgbClr val="FFC301">
                <a:alpha val="85000"/>
              </a:srgbClr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Sheet1!$B$1:$D$1</c:f>
              <c:strCache>
                <c:ptCount val="3"/>
                <c:pt idx="0">
                  <c:v>5%</c:v>
                </c:pt>
                <c:pt idx="1">
                  <c:v>10%</c:v>
                </c:pt>
                <c:pt idx="2">
                  <c:v>15%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17</c:v>
                </c:pt>
                <c:pt idx="1">
                  <c:v>10</c:v>
                </c:pt>
                <c:pt idx="2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0D-4382-848D-9176993FE8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АНАЛОГ 2</c:v>
                </c:pt>
              </c:strCache>
            </c:strRef>
          </c:tx>
          <c:spPr>
            <a:solidFill>
              <a:srgbClr val="ED5613">
                <a:alpha val="86000"/>
              </a:srgbClr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Sheet1!$B$1:$D$1</c:f>
              <c:strCache>
                <c:ptCount val="3"/>
                <c:pt idx="0">
                  <c:v>5%</c:v>
                </c:pt>
                <c:pt idx="1">
                  <c:v>10%</c:v>
                </c:pt>
                <c:pt idx="2">
                  <c:v>15%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12.8</c:v>
                </c:pt>
                <c:pt idx="1">
                  <c:v>8.5</c:v>
                </c:pt>
                <c:pt idx="2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0D-4382-848D-9176993FE87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АНАЛОГ 3</c:v>
                </c:pt>
              </c:strCache>
            </c:strRef>
          </c:tx>
          <c:spPr>
            <a:solidFill>
              <a:srgbClr val="FFFF00">
                <a:alpha val="85000"/>
              </a:srgbClr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Sheet1!$B$1:$D$1</c:f>
              <c:strCache>
                <c:ptCount val="3"/>
                <c:pt idx="0">
                  <c:v>5%</c:v>
                </c:pt>
                <c:pt idx="1">
                  <c:v>10%</c:v>
                </c:pt>
                <c:pt idx="2">
                  <c:v>15%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12</c:v>
                </c:pt>
                <c:pt idx="1">
                  <c:v>8.1</c:v>
                </c:pt>
                <c:pt idx="2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0D-4382-848D-9176993FE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178289608"/>
        <c:axId val="1178283048"/>
        <c:axId val="0"/>
      </c:bar3DChart>
      <c:catAx>
        <c:axId val="117828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283048"/>
        <c:crosses val="autoZero"/>
        <c:auto val="1"/>
        <c:lblAlgn val="ctr"/>
        <c:lblOffset val="100"/>
        <c:noMultiLvlLbl val="0"/>
      </c:catAx>
      <c:valAx>
        <c:axId val="1178283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  <c:crossAx val="1178289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Univers Condensed" panose="020B0506020202050204" pitchFamily="34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Univers Condensed" panose="020B050602020205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075910433070859E-2"/>
          <c:y val="2.9139313169985619E-2"/>
          <c:w val="0.90792408956692916"/>
          <c:h val="0.894290177014822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Гидравлическое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D98-40BF-B906-7E9459947888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CD98-40BF-B906-7E9459947888}"/>
              </c:ext>
            </c:extLst>
          </c:dPt>
          <c:dPt>
            <c:idx val="2"/>
            <c:invertIfNegative val="0"/>
            <c:bubble3D val="0"/>
            <c:spPr>
              <a:solidFill>
                <a:srgbClr val="ED5613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D98-40BF-B906-7E9459947888}"/>
              </c:ext>
            </c:extLst>
          </c:dPt>
          <c:dPt>
            <c:idx val="3"/>
            <c:invertIfNegative val="0"/>
            <c:bubble3D val="0"/>
            <c:spPr>
              <a:solidFill>
                <a:srgbClr val="FFC301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D8B6-47B9-8513-49220A59F2DA}"/>
              </c:ext>
            </c:extLst>
          </c:dPt>
          <c:cat>
            <c:strRef>
              <c:f>Sheet1!$A$2:$A$5</c:f>
              <c:strCache>
                <c:ptCount val="4"/>
                <c:pt idx="0">
                  <c:v>WX07</c:v>
                </c:pt>
                <c:pt idx="1">
                  <c:v>АНАЛОГ 1</c:v>
                </c:pt>
                <c:pt idx="2">
                  <c:v>АНАЛОГ 2</c:v>
                </c:pt>
                <c:pt idx="3">
                  <c:v>АНАЛОГ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14264</c:v>
                </c:pt>
                <c:pt idx="1">
                  <c:v>13350</c:v>
                </c:pt>
                <c:pt idx="2">
                  <c:v>13665</c:v>
                </c:pt>
                <c:pt idx="3">
                  <c:v>13500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8-40BF-B906-7E9459947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Механическое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203F99">
                  <a:alpha val="85000"/>
                </a:srgb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C3D-4AB6-BCE3-F8F6B1DA646B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>
                  <a:alpha val="85000"/>
                </a:srgb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C3D-4AB6-BCE3-F8F6B1DA646B}"/>
              </c:ext>
            </c:extLst>
          </c:dPt>
          <c:dPt>
            <c:idx val="2"/>
            <c:invertIfNegative val="0"/>
            <c:bubble3D val="0"/>
            <c:spPr>
              <a:solidFill>
                <a:srgbClr val="ED5613">
                  <a:alpha val="85000"/>
                </a:srgb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C3D-4AB6-BCE3-F8F6B1DA646B}"/>
              </c:ext>
            </c:extLst>
          </c:dPt>
          <c:dPt>
            <c:idx val="3"/>
            <c:invertIfNegative val="0"/>
            <c:bubble3D val="0"/>
            <c:spPr>
              <a:solidFill>
                <a:srgbClr val="FFC301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8B6-47B9-8513-49220A59F2DA}"/>
              </c:ext>
            </c:extLst>
          </c:dPt>
          <c:cat>
            <c:strRef>
              <c:f>Sheet1!$A$2:$A$5</c:f>
              <c:strCache>
                <c:ptCount val="4"/>
                <c:pt idx="0">
                  <c:v>WX07</c:v>
                </c:pt>
                <c:pt idx="1">
                  <c:v>АНАЛОГ 1</c:v>
                </c:pt>
                <c:pt idx="2">
                  <c:v>АНАЛОГ 2</c:v>
                </c:pt>
                <c:pt idx="3">
                  <c:v>АНАЛОГ 3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13645</c:v>
                </c:pt>
                <c:pt idx="1">
                  <c:v>11750</c:v>
                </c:pt>
                <c:pt idx="2">
                  <c:v>11320</c:v>
                </c:pt>
                <c:pt idx="3">
                  <c:v>11750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3D-4AB6-BCE3-F8F6B1DA64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119889632"/>
        <c:axId val="1119884712"/>
        <c:axId val="0"/>
      </c:bar3DChart>
      <c:catAx>
        <c:axId val="11198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884712"/>
        <c:crosses val="autoZero"/>
        <c:auto val="1"/>
        <c:lblAlgn val="ctr"/>
        <c:lblOffset val="100"/>
        <c:noMultiLvlLbl val="0"/>
      </c:catAx>
      <c:valAx>
        <c:axId val="111988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88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203F99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BF-410F-A0CA-F40652B2D727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>
                  <a:alpha val="88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4BF-410F-A0CA-F40652B2D727}"/>
              </c:ext>
            </c:extLst>
          </c:dPt>
          <c:dPt>
            <c:idx val="2"/>
            <c:invertIfNegative val="0"/>
            <c:bubble3D val="0"/>
            <c:spPr>
              <a:solidFill>
                <a:srgbClr val="FFC301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BF-410F-A0CA-F40652B2D727}"/>
              </c:ext>
            </c:extLst>
          </c:dPt>
          <c:dPt>
            <c:idx val="3"/>
            <c:invertIfNegative val="0"/>
            <c:bubble3D val="0"/>
            <c:spPr>
              <a:solidFill>
                <a:srgbClr val="ED5613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24BF-410F-A0CA-F40652B2D727}"/>
              </c:ext>
            </c:extLst>
          </c:dPt>
          <c:cat>
            <c:strRef>
              <c:f>Sheet1!$A$2:$A$5</c:f>
              <c:strCache>
                <c:ptCount val="4"/>
                <c:pt idx="0">
                  <c:v>WX07</c:v>
                </c:pt>
                <c:pt idx="1">
                  <c:v>АНАЛОГ 1</c:v>
                </c:pt>
                <c:pt idx="2">
                  <c:v>АНАЛОГ 2</c:v>
                </c:pt>
                <c:pt idx="3">
                  <c:v>АНАЛОГ 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181.5</c:v>
                </c:pt>
                <c:pt idx="1">
                  <c:v>158.4</c:v>
                </c:pt>
                <c:pt idx="2">
                  <c:v>178.6</c:v>
                </c:pt>
                <c:pt idx="3">
                  <c:v>154.6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F-410F-A0CA-F40652B2D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843898952"/>
        <c:axId val="843899608"/>
        <c:axId val="0"/>
      </c:bar3DChart>
      <c:catAx>
        <c:axId val="84389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899608"/>
        <c:crosses val="autoZero"/>
        <c:auto val="1"/>
        <c:lblAlgn val="ctr"/>
        <c:lblOffset val="100"/>
        <c:noMultiLvlLbl val="0"/>
      </c:catAx>
      <c:valAx>
        <c:axId val="8438996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Тонны</a:t>
                </a:r>
                <a:r>
                  <a:rPr lang="ru-RU" baseline="0" dirty="0"/>
                  <a:t> в час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898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04F978-7AA9-4BF0-834E-8431269A92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59FB2-9958-48BB-B3AA-B91B8C917F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2F04-8092-452E-8678-BE3A3A4C675A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BD7FD-EC8D-4E6F-A4B1-958036283A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F9825-BE9B-4067-9D44-0ECE5AFCC6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C2339-DA95-44DD-9514-784C5073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27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139CC-4EDD-479A-8E9F-274F403A8721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E3D94-CF81-4ED9-9375-98FE5A8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0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A4AC5-721F-44FF-B3D0-93BFC86872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49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A4AC5-721F-44FF-B3D0-93BFC86872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16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3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0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E9A9AB9-FE16-084E-B0B9-B3FE5F15D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13000"/>
            <a:ext cx="317500" cy="4445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6A0DD2E-868E-0043-B085-9D848057CD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104" y="746020"/>
            <a:ext cx="4018264" cy="7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0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66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613833" y="762000"/>
            <a:ext cx="109728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38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/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838200"/>
            <a:ext cx="10972800" cy="5394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445008"/>
            <a:ext cx="10972800" cy="381000"/>
          </a:xfrm>
        </p:spPr>
        <p:txBody>
          <a:bodyPr lIns="0" tIns="0" rIns="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13833" y="762000"/>
            <a:ext cx="109728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77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4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5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2" y="6430562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61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6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37160"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2" y="6430562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61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39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06" y="1472070"/>
            <a:ext cx="5374996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070"/>
            <a:ext cx="5376672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8637022" y="6430562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61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60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66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838200"/>
            <a:ext cx="10972800" cy="543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673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36800"/>
            <a:ext cx="10363200" cy="1295400"/>
          </a:xfrm>
        </p:spPr>
        <p:txBody>
          <a:bodyPr/>
          <a:lstStyle>
            <a:lvl1pPr algn="ctr"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032C34-7826-824F-A881-F4E3B5FB05B9}"/>
              </a:ext>
            </a:extLst>
          </p:cNvPr>
          <p:cNvSpPr/>
          <p:nvPr userDrawn="1"/>
        </p:nvSpPr>
        <p:spPr>
          <a:xfrm>
            <a:off x="0" y="2398643"/>
            <a:ext cx="12192000" cy="4459356"/>
          </a:xfrm>
          <a:prstGeom prst="rect">
            <a:avLst/>
          </a:prstGeom>
          <a:solidFill>
            <a:srgbClr val="949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A0DC17-9BD8-BD43-9265-813405FC1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04" y="746020"/>
            <a:ext cx="4018264" cy="7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3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4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852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86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05" y="1472069"/>
            <a:ext cx="5374996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069"/>
            <a:ext cx="5376672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880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26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613833" y="762000"/>
            <a:ext cx="109728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598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/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838200"/>
            <a:ext cx="10972800" cy="5394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445008"/>
            <a:ext cx="10972800" cy="381000"/>
          </a:xfrm>
        </p:spPr>
        <p:txBody>
          <a:bodyPr lIns="0" tIns="0" rIns="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13833" y="762000"/>
            <a:ext cx="109728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63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3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4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7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37160"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0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05" y="1472069"/>
            <a:ext cx="5374996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069"/>
            <a:ext cx="5376672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6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44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1695CD3-7977-9F45-8F3A-98313D238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2514"/>
            <a:ext cx="318052" cy="54487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1E6C906-30D1-A64E-AE2E-683BB0F7C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5194" y="6545655"/>
            <a:ext cx="809467" cy="1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87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669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5384800" cy="63976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527048"/>
            <a:ext cx="5384800" cy="46634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838200"/>
            <a:ext cx="5389033" cy="63976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2" y="1527048"/>
            <a:ext cx="5389033" cy="46634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029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0"/>
            <a:ext cx="10363200" cy="1295400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508932" y="6341379"/>
            <a:ext cx="6096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0899024D-8B7F-43B4-A173-759EEABB0DBB}" type="slidenum">
              <a:rPr lang="en-US" altLang="en-US" sz="900">
                <a:latin typeface="Arial" charset="0"/>
              </a:rPr>
              <a:pPr algn="r" eaLnBrk="1" hangingPunct="1"/>
              <a:t>‹#›</a:t>
            </a:fld>
            <a:endParaRPr lang="en-US" altLang="en-US" sz="900">
              <a:latin typeface="Arial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6324600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917773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3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4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29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9238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05" y="1472069"/>
            <a:ext cx="5374996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069"/>
            <a:ext cx="5376672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874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109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3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4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0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37160"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77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05" y="1472069"/>
            <a:ext cx="5374996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069"/>
            <a:ext cx="5376672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D842-4F3D-489B-8A40-149C4C36D19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3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8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35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77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7169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6692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5384800" cy="63976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527048"/>
            <a:ext cx="5384800" cy="46634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838200"/>
            <a:ext cx="5389033" cy="63976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2" y="1527048"/>
            <a:ext cx="5389033" cy="46634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601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0"/>
            <a:ext cx="10363200" cy="1295400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508932" y="6341379"/>
            <a:ext cx="6096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/>
            <a:fld id="{0899024D-8B7F-43B4-A173-759EEABB0DBB}" type="slidenum">
              <a:rPr lang="en-US" altLang="en-US" sz="900">
                <a:latin typeface="Arial" charset="0"/>
              </a:rPr>
              <a:pPr algn="r" eaLnBrk="1" hangingPunct="1"/>
              <a:t>‹#›</a:t>
            </a:fld>
            <a:endParaRPr lang="en-US" altLang="en-US" sz="900">
              <a:latin typeface="Arial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6324600"/>
            <a:ext cx="109728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31053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85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4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5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70" indent="0" algn="ctr">
              <a:buNone/>
              <a:defRPr sz="2700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00"/>
            </a:lvl4pPr>
            <a:lvl5pPr marL="2438278" indent="0" algn="ctr">
              <a:buNone/>
              <a:defRPr sz="2100"/>
            </a:lvl5pPr>
            <a:lvl6pPr marL="3047848" indent="0" algn="ctr">
              <a:buNone/>
              <a:defRPr sz="2100"/>
            </a:lvl6pPr>
            <a:lvl7pPr marL="3657418" indent="0" algn="ctr">
              <a:buNone/>
              <a:defRPr sz="2100"/>
            </a:lvl7pPr>
            <a:lvl8pPr marL="4266987" indent="0" algn="ctr">
              <a:buNone/>
              <a:defRPr sz="2100"/>
            </a:lvl8pPr>
            <a:lvl9pPr marL="4876557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41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353734"/>
            <a:ext cx="10972800" cy="11557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47785"/>
            <a:ext cx="10972800" cy="11659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 Narrow" panose="020B0606020202030204" pitchFamily="34" charset="0"/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108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623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406" y="1472070"/>
            <a:ext cx="5374996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070"/>
            <a:ext cx="5376672" cy="4198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62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32FB6-2477-8946-A2FB-928D47A2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5C38A-D917-2E4E-9887-E50F71E02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F8F1F-8195-AE40-A19B-257E241EA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5437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FBCF7-2744-2244-8BD4-E59567086DFE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2C35E-A53F-674A-9CAC-FE8B225FD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5437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9D948-4DC4-3845-9C16-66AC9B713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5437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E16E3-3DBE-A845-9CC1-E8AC436E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1" r:id="rId3"/>
    <p:sldLayoutId id="2147483649" r:id="rId4"/>
    <p:sldLayoutId id="214749611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Univers Condensed" panose="020F0502020204030204" pitchFamily="34" charset="0"/>
          <a:ea typeface="+mj-ea"/>
          <a:cs typeface="Univers Condensed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i="0" kern="1200">
          <a:solidFill>
            <a:schemeClr val="tx2"/>
          </a:solidFill>
          <a:latin typeface="Univers Condensed" panose="020B050602020205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Condensed" panose="020B050602020205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Condensed" panose="020B050602020205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Condensed" panose="020B050602020205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Condensed" panose="020B050602020205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23761"/>
            <a:ext cx="10607040" cy="2518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406" y="244546"/>
            <a:ext cx="10969260" cy="54752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05" y="850675"/>
            <a:ext cx="10972800" cy="5488612"/>
          </a:xfrm>
          <a:prstGeom prst="rect">
            <a:avLst/>
          </a:prstGeom>
        </p:spPr>
        <p:txBody>
          <a:bodyPr vert="horz" lIns="137160" tIns="73152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33" y="751434"/>
            <a:ext cx="10972632" cy="40836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11130781" y="6423759"/>
            <a:ext cx="461424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7B977A1-EB2C-4924-B1F6-565291250EBF}" type="slidenum">
              <a:rPr lang="en-US" sz="1200" smtClean="0">
                <a:latin typeface="+mn-lt"/>
              </a:rPr>
              <a:t>‹#›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05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1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00000"/>
        </a:lnSpc>
        <a:spcBef>
          <a:spcPts val="1333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25" indent="-195062" algn="l" defTabSz="121914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85187" indent="-182870" algn="l" defTabSz="121914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 Narrow" panose="020B0606020202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484" indent="-146296" algn="l" defTabSz="121914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3397" indent="-121914" algn="l" defTabSz="1219140" rtl="0" eaLnBrk="1" latinLnBrk="0" hangingPunct="1">
        <a:lnSpc>
          <a:spcPct val="90000"/>
        </a:lnSpc>
        <a:spcBef>
          <a:spcPts val="667"/>
        </a:spcBef>
        <a:buFont typeface="Arial Narrow" panose="020B0606020202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88917"/>
            <a:ext cx="10607040" cy="2518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405" y="622301"/>
            <a:ext cx="10955707" cy="54752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05" y="1455180"/>
            <a:ext cx="10972800" cy="4150053"/>
          </a:xfrm>
          <a:prstGeom prst="rect">
            <a:avLst/>
          </a:prstGeom>
        </p:spPr>
        <p:txBody>
          <a:bodyPr vert="horz" lIns="137160" tIns="73152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95245" y="6047141"/>
            <a:ext cx="1807440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FE7AD842-4F3D-489B-8A40-149C4C36D1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4" y="1129187"/>
            <a:ext cx="10972632" cy="40836"/>
          </a:xfrm>
          <a:prstGeom prst="rect">
            <a:avLst/>
          </a:prstGeom>
          <a:ln>
            <a:noFill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2" y="6430562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61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743700" y="255919"/>
            <a:ext cx="4831413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Meeting / Event </a:t>
            </a:r>
          </a:p>
        </p:txBody>
      </p:sp>
    </p:spTree>
    <p:extLst>
      <p:ext uri="{BB962C8B-B14F-4D97-AF65-F5344CB8AC3E}">
        <p14:creationId xmlns:p14="http://schemas.microsoft.com/office/powerpoint/2010/main" val="144727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 ftr="0" dt="0"/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00000"/>
        </a:lnSpc>
        <a:spcBef>
          <a:spcPts val="1333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25" indent="-195062" algn="l" defTabSz="121914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85187" indent="-182870" algn="l" defTabSz="121914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 Narrow" panose="020B0606020202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484" indent="-146296" algn="l" defTabSz="121914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3397" indent="-121914" algn="l" defTabSz="1219140" rtl="0" eaLnBrk="1" latinLnBrk="0" hangingPunct="1">
        <a:lnSpc>
          <a:spcPct val="90000"/>
        </a:lnSpc>
        <a:spcBef>
          <a:spcPts val="667"/>
        </a:spcBef>
        <a:buFont typeface="Arial Narrow" panose="020B0606020202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23759"/>
            <a:ext cx="10607040" cy="2518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405" y="244545"/>
            <a:ext cx="10969260" cy="54752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05" y="850675"/>
            <a:ext cx="10972800" cy="5488612"/>
          </a:xfrm>
          <a:prstGeom prst="rect">
            <a:avLst/>
          </a:prstGeom>
        </p:spPr>
        <p:txBody>
          <a:bodyPr vert="horz" lIns="137160" tIns="73152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33" y="751433"/>
            <a:ext cx="10972632" cy="40836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11130781" y="6423759"/>
            <a:ext cx="461424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7B977A1-EB2C-4924-B1F6-565291250EBF}" type="slidenum">
              <a:rPr lang="en-US" sz="1200" smtClean="0">
                <a:latin typeface="+mn-lt"/>
              </a:rPr>
              <a:t>‹#›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70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15" r:id="rId1"/>
    <p:sldLayoutId id="2147496116" r:id="rId2"/>
    <p:sldLayoutId id="2147496117" r:id="rId3"/>
    <p:sldLayoutId id="2147496118" r:id="rId4"/>
    <p:sldLayoutId id="2147496119" r:id="rId5"/>
    <p:sldLayoutId id="2147496120" r:id="rId6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1333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34" indent="-195067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85201" indent="-182875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 Narrow" panose="020B0606020202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146300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3419" indent="-121917" algn="l" defTabSz="1219170" rtl="0" eaLnBrk="1" latinLnBrk="0" hangingPunct="1">
        <a:lnSpc>
          <a:spcPct val="90000"/>
        </a:lnSpc>
        <a:spcBef>
          <a:spcPts val="667"/>
        </a:spcBef>
        <a:buFont typeface="Arial Narrow" panose="020B0606020202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88915"/>
            <a:ext cx="10607040" cy="2518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405" y="622299"/>
            <a:ext cx="10955707" cy="54752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05" y="1455180"/>
            <a:ext cx="10972800" cy="4150053"/>
          </a:xfrm>
          <a:prstGeom prst="rect">
            <a:avLst/>
          </a:prstGeom>
        </p:spPr>
        <p:txBody>
          <a:bodyPr vert="horz" lIns="137160" tIns="73152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95245" y="6047139"/>
            <a:ext cx="1807440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FE7AD842-4F3D-489B-8A40-149C4C36D1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4" y="1129187"/>
            <a:ext cx="10972632" cy="40836"/>
          </a:xfrm>
          <a:prstGeom prst="rect">
            <a:avLst/>
          </a:prstGeom>
          <a:ln>
            <a:noFill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743699" y="255919"/>
            <a:ext cx="4831413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Loader and Truck Overview</a:t>
            </a:r>
          </a:p>
        </p:txBody>
      </p:sp>
    </p:spTree>
    <p:extLst>
      <p:ext uri="{BB962C8B-B14F-4D97-AF65-F5344CB8AC3E}">
        <p14:creationId xmlns:p14="http://schemas.microsoft.com/office/powerpoint/2010/main" val="364057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22" r:id="rId1"/>
    <p:sldLayoutId id="2147496123" r:id="rId2"/>
    <p:sldLayoutId id="2147496124" r:id="rId3"/>
    <p:sldLayoutId id="2147496125" r:id="rId4"/>
    <p:sldLayoutId id="2147496127" r:id="rId5"/>
    <p:sldLayoutId id="2147496128" r:id="rId6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1333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34" indent="-195067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85201" indent="-182875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 Narrow" panose="020B0606020202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146300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3419" indent="-121917" algn="l" defTabSz="1219170" rtl="0" eaLnBrk="1" latinLnBrk="0" hangingPunct="1">
        <a:lnSpc>
          <a:spcPct val="90000"/>
        </a:lnSpc>
        <a:spcBef>
          <a:spcPts val="667"/>
        </a:spcBef>
        <a:buFont typeface="Arial Narrow" panose="020B0606020202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7"/>
          <a:stretch/>
        </p:blipFill>
        <p:spPr>
          <a:xfrm>
            <a:off x="609600" y="6429967"/>
            <a:ext cx="10608000" cy="254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405" y="244545"/>
            <a:ext cx="10969260" cy="54752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05" y="850675"/>
            <a:ext cx="10972800" cy="5488612"/>
          </a:xfrm>
          <a:prstGeom prst="rect">
            <a:avLst/>
          </a:prstGeom>
        </p:spPr>
        <p:txBody>
          <a:bodyPr vert="horz" lIns="137160" tIns="73152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750048" y="15530"/>
            <a:ext cx="4831413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Drill Product Strategy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30781" y="6423759"/>
            <a:ext cx="461424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7B977A1-EB2C-4924-B1F6-565291250EBF}" type="slidenum">
              <a:rPr lang="en-US" sz="1200" smtClean="0">
                <a:latin typeface="+mn-lt"/>
              </a:rPr>
              <a:t>‹#›</a:t>
            </a:fld>
            <a:endParaRPr lang="en-US" sz="1200">
              <a:latin typeface="+mn-l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14400" y="753600"/>
            <a:ext cx="10972800" cy="43200"/>
          </a:xfrm>
          <a:prstGeom prst="rect">
            <a:avLst/>
          </a:prstGeom>
          <a:solidFill>
            <a:srgbClr val="140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5821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30" r:id="rId1"/>
    <p:sldLayoutId id="2147496131" r:id="rId2"/>
    <p:sldLayoutId id="2147496132" r:id="rId3"/>
    <p:sldLayoutId id="2147496133" r:id="rId4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1333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34" indent="-195067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85201" indent="-182875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 Narrow" panose="020B0606020202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146300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3419" indent="-121917" algn="l" defTabSz="1219170" rtl="0" eaLnBrk="1" latinLnBrk="0" hangingPunct="1">
        <a:lnSpc>
          <a:spcPct val="90000"/>
        </a:lnSpc>
        <a:spcBef>
          <a:spcPts val="667"/>
        </a:spcBef>
        <a:buFont typeface="Arial Narrow" panose="020B0606020202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88915"/>
            <a:ext cx="10607040" cy="2518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405" y="622299"/>
            <a:ext cx="10955707" cy="54752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405" y="1455180"/>
            <a:ext cx="10972800" cy="4150053"/>
          </a:xfrm>
          <a:prstGeom prst="rect">
            <a:avLst/>
          </a:prstGeom>
        </p:spPr>
        <p:txBody>
          <a:bodyPr vert="horz" lIns="137160" tIns="73152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95245" y="6047139"/>
            <a:ext cx="1807440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FE7AD842-4F3D-489B-8A40-149C4C36D1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4" y="1129187"/>
            <a:ext cx="10972632" cy="40836"/>
          </a:xfrm>
          <a:prstGeom prst="rect">
            <a:avLst/>
          </a:prstGeom>
          <a:ln>
            <a:noFill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637021" y="6430561"/>
            <a:ext cx="2961996" cy="366183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30559"/>
            <a:ext cx="6375400" cy="366183"/>
          </a:xfrm>
          <a:prstGeom prst="rect">
            <a:avLst/>
          </a:prstGeom>
        </p:spPr>
        <p:txBody>
          <a:bodyPr rIns="0"/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743699" y="255919"/>
            <a:ext cx="4831413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Loader and Truck Overview</a:t>
            </a:r>
          </a:p>
        </p:txBody>
      </p:sp>
    </p:spTree>
    <p:extLst>
      <p:ext uri="{BB962C8B-B14F-4D97-AF65-F5344CB8AC3E}">
        <p14:creationId xmlns:p14="http://schemas.microsoft.com/office/powerpoint/2010/main" val="345214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35" r:id="rId1"/>
    <p:sldLayoutId id="2147496136" r:id="rId2"/>
    <p:sldLayoutId id="2147496137" r:id="rId3"/>
    <p:sldLayoutId id="2147496138" r:id="rId4"/>
    <p:sldLayoutId id="2147496139" r:id="rId5"/>
    <p:sldLayoutId id="2147496140" r:id="rId6"/>
    <p:sldLayoutId id="2147496141" r:id="rId7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1333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0134" indent="-195067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85201" indent="-182875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 Narrow" panose="020B0606020202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146300" algn="l" defTabSz="1219170" rtl="0" eaLnBrk="1" latinLnBrk="0" hangingPunct="1">
        <a:lnSpc>
          <a:spcPct val="90000"/>
        </a:lnSpc>
        <a:spcBef>
          <a:spcPts val="667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3419" indent="-121917" algn="l" defTabSz="1219170" rtl="0" eaLnBrk="1" latinLnBrk="0" hangingPunct="1">
        <a:lnSpc>
          <a:spcPct val="90000"/>
        </a:lnSpc>
        <a:spcBef>
          <a:spcPts val="667"/>
        </a:spcBef>
        <a:buFont typeface="Arial Narrow" panose="020B060602020203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4C152BEF-BE9A-4AEE-BABF-5CD92CC40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t="29270" r="2519" b="25051"/>
          <a:stretch/>
        </p:blipFill>
        <p:spPr>
          <a:xfrm>
            <a:off x="397394" y="3048000"/>
            <a:ext cx="11737279" cy="3401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F0BC7-0013-7741-A20B-A5793740277D}"/>
              </a:ext>
            </a:extLst>
          </p:cNvPr>
          <p:cNvSpPr txBox="1"/>
          <p:nvPr/>
        </p:nvSpPr>
        <p:spPr>
          <a:xfrm>
            <a:off x="2102968" y="1553564"/>
            <a:ext cx="9548068" cy="1125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3600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Представляет абсолютно новую модель ПДМ</a:t>
            </a:r>
            <a:endParaRPr lang="en-US" sz="3600" dirty="0">
              <a:solidFill>
                <a:srgbClr val="213F9A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  <a:p>
            <a:pPr lvl="2"/>
            <a:r>
              <a:rPr lang="en-US" sz="3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	 </a:t>
            </a:r>
            <a:r>
              <a:rPr lang="en-US" sz="6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WXO7</a:t>
            </a:r>
            <a:endParaRPr lang="en-US" sz="3600" dirty="0">
              <a:solidFill>
                <a:srgbClr val="213F9A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DBA0AF-25AA-AA4F-9B2F-8BE19B0B2739}"/>
              </a:ext>
            </a:extLst>
          </p:cNvPr>
          <p:cNvCxnSpPr>
            <a:cxnSpLocks/>
          </p:cNvCxnSpPr>
          <p:nvPr/>
        </p:nvCxnSpPr>
        <p:spPr>
          <a:xfrm>
            <a:off x="397394" y="5576048"/>
            <a:ext cx="0" cy="1249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598BDD-35CD-424F-9588-0818ED646147}"/>
              </a:ext>
            </a:extLst>
          </p:cNvPr>
          <p:cNvSpPr txBox="1"/>
          <p:nvPr/>
        </p:nvSpPr>
        <p:spPr>
          <a:xfrm>
            <a:off x="506806" y="6200695"/>
            <a:ext cx="6370196" cy="6765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Сочетание современности и производительности</a:t>
            </a:r>
            <a:r>
              <a:rPr lang="en-US" sz="1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,</a:t>
            </a:r>
          </a:p>
          <a:p>
            <a:r>
              <a:rPr lang="ru-RU" sz="1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Безопасности и экономии для заказчика</a:t>
            </a:r>
            <a:endParaRPr lang="en-US" sz="1600" b="1" dirty="0">
              <a:solidFill>
                <a:srgbClr val="213F9A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8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92E2AD-2AA7-4664-9A13-843BBA87AB52}"/>
              </a:ext>
            </a:extLst>
          </p:cNvPr>
          <p:cNvSpPr txBox="1">
            <a:spLocks/>
          </p:cNvSpPr>
          <p:nvPr/>
        </p:nvSpPr>
        <p:spPr>
          <a:xfrm>
            <a:off x="556532" y="648351"/>
            <a:ext cx="4943964" cy="739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WX07 Powertrain Overview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607E8C5E-FD2B-4F51-85C9-81E6CBBD8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659" y="1919947"/>
            <a:ext cx="9337811" cy="45384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EB572B4-8BA1-474E-BE7C-C70D9BEDC743}"/>
              </a:ext>
            </a:extLst>
          </p:cNvPr>
          <p:cNvGrpSpPr/>
          <p:nvPr/>
        </p:nvGrpSpPr>
        <p:grpSpPr>
          <a:xfrm>
            <a:off x="5835218" y="1409265"/>
            <a:ext cx="6026535" cy="2322849"/>
            <a:chOff x="3061568" y="486539"/>
            <a:chExt cx="5262754" cy="17866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C0BEAA-30A5-433F-8FFA-B8E917965D90}"/>
                </a:ext>
              </a:extLst>
            </p:cNvPr>
            <p:cNvGrpSpPr/>
            <p:nvPr/>
          </p:nvGrpSpPr>
          <p:grpSpPr>
            <a:xfrm>
              <a:off x="3061568" y="486539"/>
              <a:ext cx="5262754" cy="1393848"/>
              <a:chOff x="3061568" y="486539"/>
              <a:chExt cx="5262754" cy="139384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C8EA14-0840-4C08-BF6B-4DB20B3A6538}"/>
                  </a:ext>
                </a:extLst>
              </p:cNvPr>
              <p:cNvSpPr txBox="1"/>
              <p:nvPr/>
            </p:nvSpPr>
            <p:spPr>
              <a:xfrm>
                <a:off x="4617725" y="879336"/>
                <a:ext cx="3706597" cy="260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kern="0" dirty="0">
                    <a:solidFill>
                      <a:srgbClr val="0E0D76"/>
                    </a:solidFill>
                    <a:latin typeface="Univers Condensed" panose="020B0506020202050204" pitchFamily="34" charset="0"/>
                  </a:rPr>
                  <a:t>Автоматическая</a:t>
                </a:r>
                <a:r>
                  <a:rPr kumimoji="0" lang="ru-RU" sz="1600" b="1" u="none" strike="noStrike" kern="0" cap="none" spc="0" normalizeH="0" baseline="0" noProof="0" dirty="0">
                    <a:ln>
                      <a:noFill/>
                    </a:ln>
                    <a:solidFill>
                      <a:srgbClr val="0E0D76"/>
                    </a:solidFill>
                    <a:effectLst/>
                    <a:uLnTx/>
                    <a:uFillTx/>
                    <a:latin typeface="Univers Condensed" panose="020B0506020202050204" pitchFamily="34" charset="0"/>
                  </a:rPr>
                  <a:t> КПП </a:t>
                </a:r>
                <a:r>
                  <a:rPr kumimoji="0" lang="en-US" sz="1600" b="1" u="none" strike="noStrike" kern="0" cap="none" spc="0" normalizeH="0" baseline="0" noProof="0" dirty="0">
                    <a:ln>
                      <a:noFill/>
                    </a:ln>
                    <a:solidFill>
                      <a:srgbClr val="0E0D76"/>
                    </a:solidFill>
                    <a:effectLst/>
                    <a:uLnTx/>
                    <a:uFillTx/>
                    <a:latin typeface="Univers Condensed" panose="020B0506020202050204" pitchFamily="34" charset="0"/>
                  </a:rPr>
                  <a:t>TE14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2F5907C-5E2B-41FC-85B9-20BEDD6B3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1568" y="486539"/>
                <a:ext cx="1448992" cy="1393848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E9665DF-71D9-4571-91A8-AD49E1DFD5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27037" y="1517854"/>
              <a:ext cx="295543" cy="755330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1"/>
              </a:solidFill>
              <a:prstDash val="solid"/>
              <a:miter lim="800000"/>
              <a:headEnd type="oval"/>
              <a:tailEnd type="triangle"/>
            </a:ln>
            <a:effectLst/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B72B29-5AC2-42FE-9F9D-951512FFC6F5}"/>
              </a:ext>
            </a:extLst>
          </p:cNvPr>
          <p:cNvGrpSpPr/>
          <p:nvPr/>
        </p:nvGrpSpPr>
        <p:grpSpPr>
          <a:xfrm>
            <a:off x="1305870" y="4690753"/>
            <a:ext cx="5010377" cy="1361797"/>
            <a:chOff x="6452429" y="2369104"/>
            <a:chExt cx="4164776" cy="101856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8A26B8-E580-4600-BAC6-ECABED387332}"/>
                </a:ext>
              </a:extLst>
            </p:cNvPr>
            <p:cNvSpPr txBox="1"/>
            <p:nvPr/>
          </p:nvSpPr>
          <p:spPr>
            <a:xfrm>
              <a:off x="6452429" y="2878385"/>
              <a:ext cx="3764930" cy="437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E0D76"/>
                  </a:solidFill>
                  <a:effectLst/>
                  <a:uLnTx/>
                  <a:uFillTx/>
                  <a:latin typeface="Univers Condensed" panose="020B0506020202050204" pitchFamily="34" charset="0"/>
                </a:rPr>
                <a:t>Гидротрансформатор </a:t>
              </a:r>
              <a:r>
                <a:rPr kumimoji="0" lang="en-US" sz="1600" b="1" u="none" strike="noStrike" kern="0" cap="none" spc="0" normalizeH="0" baseline="0" noProof="0" dirty="0">
                  <a:ln>
                    <a:noFill/>
                  </a:ln>
                  <a:solidFill>
                    <a:srgbClr val="0E0D76"/>
                  </a:solidFill>
                  <a:effectLst/>
                  <a:uLnTx/>
                  <a:uFillTx/>
                  <a:latin typeface="Univers Condensed" panose="020B0506020202050204" pitchFamily="34" charset="0"/>
                </a:rPr>
                <a:t>C3000</a:t>
              </a:r>
              <a:endPara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srgbClr val="2111EF"/>
                </a:solidFill>
                <a:effectLst/>
                <a:uLnTx/>
                <a:uFillTx/>
                <a:latin typeface="Univers Condensed" panose="020B0506020202050204" pitchFamily="34" charset="0"/>
              </a:endParaRPr>
            </a:p>
            <a:p>
              <a:pPr marL="171450" marR="0" lvl="0" indent="-1714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nivers Condensed" panose="020B050602020205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28AA7C1-A764-43AF-BB91-67197EBAB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0255" y="2369104"/>
              <a:ext cx="1256950" cy="101856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A36DA2-3CFE-4262-815A-6F77E8BCB091}"/>
              </a:ext>
            </a:extLst>
          </p:cNvPr>
          <p:cNvGrpSpPr/>
          <p:nvPr/>
        </p:nvGrpSpPr>
        <p:grpSpPr>
          <a:xfrm>
            <a:off x="1165888" y="1966706"/>
            <a:ext cx="2961540" cy="954046"/>
            <a:chOff x="545376" y="976343"/>
            <a:chExt cx="2584687" cy="71358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10EFAA-5508-43B6-803D-6BA3DBD7BF92}"/>
                </a:ext>
              </a:extLst>
            </p:cNvPr>
            <p:cNvSpPr txBox="1"/>
            <p:nvPr/>
          </p:nvSpPr>
          <p:spPr>
            <a:xfrm>
              <a:off x="545376" y="976343"/>
              <a:ext cx="2584687" cy="37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E0D76"/>
                  </a:solidFill>
                  <a:effectLst/>
                  <a:uLnTx/>
                  <a:uFillTx/>
                  <a:latin typeface="Univers Condensed" panose="020B0506020202050204" pitchFamily="34" charset="0"/>
                </a:rPr>
                <a:t>Мосты </a:t>
              </a:r>
              <a:r>
                <a:rPr kumimoji="0" lang="en-US" sz="1600" b="1" u="none" strike="noStrike" kern="0" cap="none" spc="0" normalizeH="0" baseline="0" noProof="0" dirty="0">
                  <a:ln>
                    <a:noFill/>
                  </a:ln>
                  <a:solidFill>
                    <a:srgbClr val="0E0D76"/>
                  </a:solidFill>
                  <a:effectLst/>
                  <a:uLnTx/>
                  <a:uFillTx/>
                  <a:latin typeface="Univers Condensed" panose="020B0506020202050204" pitchFamily="34" charset="0"/>
                </a:rPr>
                <a:t>Dana 17D</a:t>
              </a:r>
              <a:endPara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srgbClr val="2111EF"/>
                </a:solidFill>
                <a:effectLst/>
                <a:uLnTx/>
                <a:uFillTx/>
                <a:latin typeface="Univers Condensed" panose="020B0506020202050204" pitchFamily="34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nivers Condensed" panose="020B0506020202050204" pitchFamily="34" charset="0"/>
                </a:rPr>
                <a:t>.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C1D94D9-29E8-4E06-8EC0-DC6001B701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0449" y="1311442"/>
              <a:ext cx="991743" cy="378484"/>
            </a:xfrm>
            <a:prstGeom prst="straightConnector1">
              <a:avLst/>
            </a:prstGeom>
            <a:noFill/>
            <a:ln w="34925" cap="flat" cmpd="sng" algn="ctr">
              <a:solidFill>
                <a:schemeClr val="accent1"/>
              </a:solidFill>
              <a:prstDash val="solid"/>
              <a:miter lim="800000"/>
              <a:headEnd type="oval"/>
              <a:tailEnd type="triangle"/>
            </a:ln>
            <a:effectLst/>
          </p:spPr>
        </p:cxnSp>
      </p:grp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CC5AC9D-B532-4428-86FF-788007C9EB03}"/>
              </a:ext>
            </a:extLst>
          </p:cNvPr>
          <p:cNvCxnSpPr>
            <a:cxnSpLocks/>
          </p:cNvCxnSpPr>
          <p:nvPr/>
        </p:nvCxnSpPr>
        <p:spPr>
          <a:xfrm rot="10800000">
            <a:off x="6316251" y="5371651"/>
            <a:ext cx="3395641" cy="12700"/>
          </a:xfrm>
          <a:prstGeom prst="bentConnector3">
            <a:avLst>
              <a:gd name="adj1" fmla="val 50000"/>
            </a:avLst>
          </a:prstGeom>
          <a:noFill/>
          <a:ln w="34925" cap="flat" cmpd="sng" algn="ctr">
            <a:solidFill>
              <a:schemeClr val="accent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3B1875-7BD8-4C1F-9EE6-FEFA4D329572}"/>
              </a:ext>
            </a:extLst>
          </p:cNvPr>
          <p:cNvSpPr/>
          <p:nvPr/>
        </p:nvSpPr>
        <p:spPr>
          <a:xfrm>
            <a:off x="0" y="274320"/>
            <a:ext cx="12192000" cy="744836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nivers Condensed" panose="020B0506020202050204" pitchFamily="34" charset="0"/>
              </a:rPr>
              <a:t> </a:t>
            </a:r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Усиленный силовой модуль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4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172B0C1-FFFA-4235-9369-5D097FDBE942}"/>
              </a:ext>
            </a:extLst>
          </p:cNvPr>
          <p:cNvSpPr/>
          <p:nvPr/>
        </p:nvSpPr>
        <p:spPr>
          <a:xfrm>
            <a:off x="7114182" y="1397374"/>
            <a:ext cx="5972176" cy="536578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51A5B49-A643-4C04-93AB-8EAEBB729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9888" l="44063" r="76198">
                        <a14:foregroundMark x1="47656" y1="35996" x2="45229" y2="34974"/>
                        <a14:foregroundMark x1="43502" y1="31575" x2="42931" y2="20745"/>
                        <a14:foregroundMark x1="42859" y1="14321" x2="43712" y2="9274"/>
                        <a14:foregroundMark x1="51718" y1="6302" x2="59427" y2="5399"/>
                        <a14:foregroundMark x1="53073" y1="3825" x2="57448" y2="7987"/>
                        <a14:foregroundMark x1="57448" y1="7987" x2="70938" y2="36783"/>
                        <a14:foregroundMark x1="74882" y1="52673" x2="75573" y2="55456"/>
                        <a14:foregroundMark x1="70938" y1="36783" x2="73619" y2="47582"/>
                        <a14:foregroundMark x1="75573" y1="55456" x2="76198" y2="74016"/>
                        <a14:foregroundMark x1="76198" y1="74016" x2="75573" y2="85264"/>
                        <a14:foregroundMark x1="72864" y1="94659" x2="69583" y2="98875"/>
                        <a14:foregroundMark x1="69583" y1="98875" x2="59219" y2="99213"/>
                        <a14:foregroundMark x1="59219" y1="99213" x2="50938" y2="91676"/>
                        <a14:foregroundMark x1="50938" y1="91676" x2="50833" y2="69179"/>
                        <a14:foregroundMark x1="50833" y1="69179" x2="51198" y2="65017"/>
                        <a14:foregroundMark x1="48251" y1="98077" x2="48281" y2="99888"/>
                        <a14:foregroundMark x1="47385" y1="45384" x2="48250" y2="97986"/>
                        <a14:foregroundMark x1="47135" y1="30146" x2="47243" y2="36722"/>
                        <a14:foregroundMark x1="47419" y1="84563" x2="47604" y2="93251"/>
                        <a14:foregroundMark x1="47117" y1="70344" x2="47248" y2="76520"/>
                        <a14:foregroundMark x1="47005" y1="65085" x2="47020" y2="65801"/>
                        <a14:foregroundMark x1="45990" y1="17323" x2="46401" y2="36647"/>
                        <a14:foregroundMark x1="47604" y1="93251" x2="48906" y2="96963"/>
                        <a14:foregroundMark x1="50973" y1="12236" x2="58750" y2="7987"/>
                        <a14:foregroundMark x1="45781" y1="15073" x2="47146" y2="14327"/>
                        <a14:foregroundMark x1="58750" y1="7987" x2="61260" y2="7652"/>
                        <a14:foregroundMark x1="55260" y1="14623" x2="59896" y2="13498"/>
                        <a14:foregroundMark x1="59896" y1="13498" x2="66088" y2="15508"/>
                        <a14:foregroundMark x1="68906" y1="16423" x2="71563" y2="24859"/>
                        <a14:foregroundMark x1="71563" y1="24859" x2="72083" y2="33971"/>
                        <a14:foregroundMark x1="72083" y1="33971" x2="72135" y2="33971"/>
                        <a14:foregroundMark x1="74010" y1="39820" x2="72199" y2="16799"/>
                        <a14:foregroundMark x1="55365" y1="5174" x2="60000" y2="5062"/>
                        <a14:foregroundMark x1="60000" y1="5062" x2="61021" y2="5209"/>
                        <a14:foregroundMark x1="73884" y1="42857" x2="73998" y2="47582"/>
                        <a14:foregroundMark x1="73280" y1="17812" x2="73884" y2="42857"/>
                        <a14:foregroundMark x1="73087" y1="9823" x2="73110" y2="10794"/>
                        <a14:foregroundMark x1="48594" y1="98763" x2="53646" y2="98538"/>
                        <a14:foregroundMark x1="53646" y1="98538" x2="56094" y2="98763"/>
                        <a14:foregroundMark x1="47316" y1="48971" x2="47969" y2="71204"/>
                        <a14:foregroundMark x1="46922" y1="75431" x2="46957" y2="76507"/>
                        <a14:foregroundMark x1="47292" y1="69179" x2="47251" y2="76520"/>
                        <a14:foregroundMark x1="53229" y1="3375" x2="60000" y2="4049"/>
                        <a14:foregroundMark x1="52344" y1="8099" x2="52656" y2="4612"/>
                        <a14:foregroundMark x1="52292" y1="4837" x2="52135" y2="8549"/>
                        <a14:foregroundMark x1="70938" y1="15973" x2="72135" y2="15973"/>
                        <a14:foregroundMark x1="73125" y1="21147" x2="73073" y2="18110"/>
                        <a14:foregroundMark x1="48750" y1="15973" x2="50573" y2="16310"/>
                        <a14:backgroundMark x1="43958" y1="7649" x2="45990" y2="7874"/>
                        <a14:backgroundMark x1="45833" y1="8099" x2="50521" y2="8211"/>
                        <a14:backgroundMark x1="50521" y1="8211" x2="51327" y2="6622"/>
                        <a14:backgroundMark x1="49427" y1="5962" x2="51042" y2="6299"/>
                        <a14:backgroundMark x1="50833" y1="6637" x2="51334" y2="6446"/>
                        <a14:backgroundMark x1="61094" y1="5062" x2="67448" y2="15073"/>
                        <a14:backgroundMark x1="63333" y1="4949" x2="73802" y2="8324"/>
                        <a14:backgroundMark x1="71406" y1="10011" x2="71458" y2="13723"/>
                        <a14:backgroundMark x1="72367" y1="15186" x2="73490" y2="15186"/>
                        <a14:backgroundMark x1="73177" y1="13948" x2="73073" y2="8099"/>
                        <a14:backgroundMark x1="64740" y1="7762" x2="64740" y2="7762"/>
                        <a14:backgroundMark x1="64844" y1="7537" x2="65156" y2="7537"/>
                        <a14:backgroundMark x1="65365" y1="7537" x2="65781" y2="7537"/>
                        <a14:backgroundMark x1="65885" y1="7537" x2="65885" y2="7537"/>
                        <a14:backgroundMark x1="65990" y1="7537" x2="65156" y2="7424"/>
                        <a14:backgroundMark x1="64531" y1="7424" x2="64531" y2="7424"/>
                        <a14:backgroundMark x1="64375" y1="7424" x2="64375" y2="7424"/>
                        <a14:backgroundMark x1="64375" y1="7424" x2="64375" y2="7424"/>
                        <a14:backgroundMark x1="64531" y1="7424" x2="64531" y2="7424"/>
                        <a14:backgroundMark x1="64844" y1="7424" x2="64844" y2="7424"/>
                        <a14:backgroundMark x1="65052" y1="7424" x2="64844" y2="7424"/>
                        <a14:backgroundMark x1="64375" y1="7424" x2="65469" y2="7424"/>
                        <a14:backgroundMark x1="62240" y1="4837" x2="64583" y2="6749"/>
                        <a14:backgroundMark x1="63021" y1="10461" x2="63021" y2="10461"/>
                        <a14:backgroundMark x1="63021" y1="10574" x2="63021" y2="10574"/>
                        <a14:backgroundMark x1="62760" y1="10574" x2="62760" y2="10574"/>
                        <a14:backgroundMark x1="66927" y1="10686" x2="66927" y2="10686"/>
                        <a14:backgroundMark x1="67031" y1="10799" x2="67031" y2="10799"/>
                        <a14:backgroundMark x1="67083" y1="10799" x2="67083" y2="10799"/>
                        <a14:backgroundMark x1="73229" y1="11249" x2="73229" y2="11249"/>
                        <a14:backgroundMark x1="73125" y1="11474" x2="73125" y2="11474"/>
                        <a14:backgroundMark x1="73073" y1="11586" x2="73073" y2="11586"/>
                        <a14:backgroundMark x1="73073" y1="11586" x2="73073" y2="11586"/>
                        <a14:backgroundMark x1="73073" y1="11586" x2="73073" y2="11586"/>
                        <a14:backgroundMark x1="73073" y1="10799" x2="73125" y2="13048"/>
                        <a14:backgroundMark x1="68125" y1="16198" x2="68125" y2="16198"/>
                        <a14:backgroundMark x1="66250" y1="15748" x2="66250" y2="15748"/>
                        <a14:backgroundMark x1="66250" y1="15861" x2="66250" y2="15861"/>
                        <a14:backgroundMark x1="66250" y1="15411" x2="66250" y2="15411"/>
                        <a14:backgroundMark x1="66250" y1="15411" x2="66250" y2="15411"/>
                        <a14:backgroundMark x1="66146" y1="15298" x2="66146" y2="15298"/>
                        <a14:backgroundMark x1="66146" y1="15298" x2="66146" y2="15298"/>
                        <a14:backgroundMark x1="66146" y1="15298" x2="66094" y2="15636"/>
                        <a14:backgroundMark x1="66510" y1="15973" x2="67292" y2="15636"/>
                        <a14:backgroundMark x1="66094" y1="15861" x2="66302" y2="14173"/>
                        <a14:backgroundMark x1="66563" y1="16198" x2="66667" y2="14061"/>
                        <a14:backgroundMark x1="66875" y1="15748" x2="66875" y2="15748"/>
                        <a14:backgroundMark x1="66771" y1="15748" x2="66771" y2="15748"/>
                        <a14:backgroundMark x1="66667" y1="15636" x2="66667" y2="15636"/>
                        <a14:backgroundMark x1="66615" y1="15636" x2="66615" y2="15636"/>
                        <a14:backgroundMark x1="66302" y1="15523" x2="66302" y2="15523"/>
                        <a14:backgroundMark x1="65990" y1="15411" x2="65990" y2="15411"/>
                        <a14:backgroundMark x1="73385" y1="16085" x2="73385" y2="16085"/>
                        <a14:backgroundMark x1="73073" y1="16085" x2="73073" y2="16085"/>
                        <a14:backgroundMark x1="73177" y1="16198" x2="73177" y2="16198"/>
                        <a14:backgroundMark x1="73229" y1="16198" x2="73802" y2="16198"/>
                        <a14:backgroundMark x1="77656" y1="19798" x2="77656" y2="19798"/>
                        <a14:backgroundMark x1="73906" y1="49494" x2="73906" y2="49494"/>
                        <a14:backgroundMark x1="74115" y1="50281" x2="74115" y2="50281"/>
                        <a14:backgroundMark x1="74115" y1="50506" x2="74115" y2="50506"/>
                        <a14:backgroundMark x1="74115" y1="50506" x2="74115" y2="50506"/>
                        <a14:backgroundMark x1="73750" y1="50506" x2="74635" y2="48256"/>
                        <a14:backgroundMark x1="73750" y1="50731" x2="74844" y2="51294"/>
                        <a14:backgroundMark x1="74010" y1="49606" x2="74010" y2="49606"/>
                        <a14:backgroundMark x1="74010" y1="49044" x2="74010" y2="49044"/>
                        <a14:backgroundMark x1="74010" y1="48369" x2="74010" y2="48369"/>
                        <a14:backgroundMark x1="74010" y1="48031" x2="74010" y2="48031"/>
                        <a14:backgroundMark x1="74010" y1="47582" x2="74010" y2="47582"/>
                        <a14:backgroundMark x1="74010" y1="47469" x2="74010" y2="47469"/>
                        <a14:backgroundMark x1="73854" y1="47469" x2="74115" y2="50169"/>
                        <a14:backgroundMark x1="74635" y1="51744" x2="75156" y2="51744"/>
                        <a14:backgroundMark x1="44583" y1="32621" x2="44010" y2="37683"/>
                        <a14:backgroundMark x1="43281" y1="33746" x2="43958" y2="33521"/>
                        <a14:backgroundMark x1="43438" y1="32958" x2="44427" y2="33071"/>
                        <a14:backgroundMark x1="43281" y1="32283" x2="43906" y2="32396"/>
                        <a14:backgroundMark x1="42396" y1="14286" x2="42292" y2="20697"/>
                        <a14:backgroundMark x1="47500" y1="12711" x2="50573" y2="13836"/>
                        <a14:backgroundMark x1="46667" y1="36670" x2="46094" y2="66367"/>
                        <a14:backgroundMark x1="46094" y1="66367" x2="46094" y2="66367"/>
                        <a14:backgroundMark x1="46406" y1="65692" x2="45833" y2="80652"/>
                        <a14:backgroundMark x1="46615" y1="76490" x2="46458" y2="92013"/>
                        <a14:backgroundMark x1="46510" y1="92913" x2="46458" y2="99888"/>
                        <a14:backgroundMark x1="46563" y1="91451" x2="46615" y2="98763"/>
                        <a14:backgroundMark x1="46615" y1="99100" x2="47760" y2="99550"/>
                        <a14:backgroundMark x1="70833" y1="99663" x2="74271" y2="99550"/>
                        <a14:backgroundMark x1="73854" y1="95838" x2="73698" y2="92688"/>
                        <a14:backgroundMark x1="73750" y1="93026" x2="73750" y2="96175"/>
                        <a14:backgroundMark x1="73594" y1="42857" x2="73594" y2="42857"/>
                        <a14:backgroundMark x1="73802" y1="42857" x2="74531" y2="42970"/>
                        <a14:backgroundMark x1="73594" y1="48256" x2="73594" y2="48256"/>
                        <a14:backgroundMark x1="73698" y1="47694" x2="73698" y2="47694"/>
                        <a14:backgroundMark x1="73698" y1="47694" x2="73698" y2="47694"/>
                        <a14:backgroundMark x1="74115" y1="47244" x2="74115" y2="47244"/>
                        <a14:backgroundMark x1="74115" y1="47244" x2="74115" y2="472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1795" r="20080"/>
          <a:stretch/>
        </p:blipFill>
        <p:spPr>
          <a:xfrm>
            <a:off x="8147432" y="1397181"/>
            <a:ext cx="4133278" cy="5019786"/>
          </a:xfrm>
          <a:prstGeom prst="rect">
            <a:avLst/>
          </a:prstGeom>
        </p:spPr>
      </p:pic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A238638E-5778-4562-899C-849226E1B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6" b="91789" l="45677" r="70365">
                        <a14:foregroundMark x1="47031" y1="33971" x2="46719" y2="34308"/>
                        <a14:foregroundMark x1="46771" y1="33746" x2="45624" y2="40607"/>
                        <a14:foregroundMark x1="45703" y1="68912" x2="45781" y2="76265"/>
                        <a14:foregroundMark x1="45781" y1="76265" x2="59479" y2="91901"/>
                        <a14:foregroundMark x1="61837" y1="89539" x2="62735" y2="88639"/>
                        <a14:foregroundMark x1="59479" y1="91901" x2="61837" y2="89539"/>
                        <a14:foregroundMark x1="67865" y1="69854" x2="69323" y2="62655"/>
                        <a14:foregroundMark x1="69227" y1="59827" x2="69180" y2="58421"/>
                        <a14:foregroundMark x1="69296" y1="61867" x2="69234" y2="60016"/>
                        <a14:foregroundMark x1="69323" y1="62655" x2="69296" y2="61867"/>
                        <a14:foregroundMark x1="67448" y1="73453" x2="69688" y2="65917"/>
                        <a14:foregroundMark x1="69247" y1="60517" x2="69155" y2="59393"/>
                        <a14:foregroundMark x1="69375" y1="62092" x2="69256" y2="60630"/>
                        <a14:foregroundMark x1="69688" y1="65917" x2="69375" y2="62092"/>
                        <a14:foregroundMark x1="68037" y1="58165" x2="66823" y2="58043"/>
                        <a14:foregroundMark x1="68708" y1="58232" x2="68087" y2="58170"/>
                        <a14:foregroundMark x1="67934" y1="58515" x2="66927" y2="57593"/>
                        <a14:foregroundMark x1="68892" y1="59393" x2="67975" y2="58553"/>
                        <a14:foregroundMark x1="66927" y1="57593" x2="66615" y2="58043"/>
                        <a14:foregroundMark x1="67947" y1="58469" x2="66719" y2="57143"/>
                        <a14:foregroundMark x1="68795" y1="59385" x2="67987" y2="58512"/>
                        <a14:foregroundMark x1="69219" y1="59843" x2="68874" y2="59470"/>
                        <a14:foregroundMark x1="66719" y1="57143" x2="65365" y2="57593"/>
                        <a14:foregroundMark x1="68048" y1="58128" x2="66563" y2="57030"/>
                        <a14:foregroundMark x1="68728" y1="58631" x2="68090" y2="58160"/>
                        <a14:foregroundMark x1="69005" y1="58837" x2="68728" y2="58632"/>
                        <a14:foregroundMark x1="66563" y1="57030" x2="64427" y2="59730"/>
                        <a14:foregroundMark x1="69166" y1="58126" x2="68865" y2="57877"/>
                        <a14:foregroundMark x1="66615" y1="56018" x2="64219" y2="60855"/>
                        <a14:foregroundMark x1="48299" y1="26819" x2="49538" y2="24035"/>
                        <a14:foregroundMark x1="52548" y1="18899" x2="55156" y2="15186"/>
                        <a14:foregroundMark x1="54714" y1="10129" x2="57292" y2="16873"/>
                        <a14:foregroundMark x1="57292" y1="16873" x2="60052" y2="30146"/>
                        <a14:foregroundMark x1="50885" y1="27897" x2="57552" y2="18560"/>
                        <a14:foregroundMark x1="57552" y1="18560" x2="62031" y2="15861"/>
                        <a14:foregroundMark x1="65211" y1="32663" x2="63958" y2="28346"/>
                        <a14:foregroundMark x1="65885" y1="34983" x2="65454" y2="33500"/>
                        <a14:foregroundMark x1="63958" y1="28346" x2="61927" y2="27897"/>
                        <a14:foregroundMark x1="54740" y1="9336" x2="57552" y2="14848"/>
                        <a14:foregroundMark x1="57552" y1="14848" x2="59635" y2="16760"/>
                        <a14:foregroundMark x1="50260" y1="47019" x2="52344" y2="53881"/>
                        <a14:foregroundMark x1="52344" y1="53881" x2="57656" y2="59730"/>
                        <a14:foregroundMark x1="58333" y1="85939" x2="52865" y2="73791"/>
                        <a14:foregroundMark x1="46512" y1="40642" x2="45729" y2="36558"/>
                        <a14:foregroundMark x1="52865" y1="73791" x2="46530" y2="40737"/>
                        <a14:foregroundMark x1="62247" y1="13318" x2="62917" y2="17773"/>
                        <a14:foregroundMark x1="61875" y1="18673" x2="61406" y2="16985"/>
                        <a14:foregroundMark x1="63652" y1="15861" x2="64002" y2="17089"/>
                        <a14:foregroundMark x1="63459" y1="15186" x2="63652" y2="15861"/>
                        <a14:foregroundMark x1="63106" y1="13948" x2="63459" y2="15186"/>
                        <a14:foregroundMark x1="62777" y1="12796" x2="63106" y2="13948"/>
                        <a14:foregroundMark x1="64063" y1="28909" x2="66050" y2="32566"/>
                        <a14:foregroundMark x1="67300" y1="35887" x2="67396" y2="37683"/>
                        <a14:foregroundMark x1="67226" y1="36055" x2="67760" y2="39708"/>
                        <a14:foregroundMark x1="55885" y1="13048" x2="54532" y2="11208"/>
                        <a14:foregroundMark x1="55417" y1="9786" x2="56638" y2="9598"/>
                        <a14:foregroundMark x1="55990" y1="13611" x2="56428" y2="11128"/>
                        <a14:foregroundMark x1="62996" y1="15073" x2="62847" y2="13723"/>
                        <a14:foregroundMark x1="63083" y1="15861" x2="62996" y2="15073"/>
                        <a14:foregroundMark x1="63281" y1="17660" x2="63083" y2="15861"/>
                        <a14:foregroundMark x1="63548" y1="15186" x2="63920" y2="16355"/>
                        <a14:foregroundMark x1="63297" y1="14398" x2="63548" y2="15186"/>
                        <a14:foregroundMark x1="63385" y1="17548" x2="64108" y2="16049"/>
                        <a14:foregroundMark x1="62332" y1="13161" x2="62656" y2="12373"/>
                        <a14:foregroundMark x1="61823" y1="14398" x2="62332" y2="13161"/>
                        <a14:foregroundMark x1="62760" y1="12373" x2="63364" y2="13085"/>
                        <a14:foregroundMark x1="45833" y1="40495" x2="45833" y2="42520"/>
                        <a14:foregroundMark x1="68281" y1="57593" x2="69115" y2="57705"/>
                        <a14:foregroundMark x1="68542" y1="57255" x2="68542" y2="57255"/>
                        <a14:foregroundMark x1="68802" y1="57368" x2="68802" y2="57368"/>
                        <a14:foregroundMark x1="68385" y1="57143" x2="68385" y2="57143"/>
                        <a14:foregroundMark x1="68385" y1="57143" x2="68385" y2="57143"/>
                        <a14:foregroundMark x1="68333" y1="57143" x2="68333" y2="57143"/>
                        <a14:foregroundMark x1="68333" y1="57143" x2="68333" y2="57143"/>
                        <a14:foregroundMark x1="68281" y1="57255" x2="68281" y2="57255"/>
                        <a14:foregroundMark x1="68177" y1="57255" x2="68177" y2="57255"/>
                        <a14:foregroundMark x1="68177" y1="57255" x2="68177" y2="57255"/>
                        <a14:foregroundMark x1="68177" y1="57255" x2="68177" y2="57255"/>
                        <a14:foregroundMark x1="68177" y1="57255" x2="68177" y2="57255"/>
                        <a14:foregroundMark x1="68073" y1="57368" x2="68073" y2="57368"/>
                        <a14:foregroundMark x1="68854" y1="57255" x2="68854" y2="57255"/>
                        <a14:foregroundMark x1="68854" y1="57255" x2="68854" y2="57255"/>
                        <a14:foregroundMark x1="68906" y1="57255" x2="68906" y2="57255"/>
                        <a14:foregroundMark x1="69010" y1="57368" x2="69010" y2="57368"/>
                        <a14:foregroundMark x1="69115" y1="57480" x2="69115" y2="57480"/>
                        <a14:foregroundMark x1="69115" y1="57480" x2="69115" y2="57480"/>
                        <a14:foregroundMark x1="69271" y1="57593" x2="69271" y2="57593"/>
                        <a14:foregroundMark x1="69271" y1="57593" x2="69271" y2="57593"/>
                        <a14:foregroundMark x1="69271" y1="57593" x2="69271" y2="57593"/>
                        <a14:foregroundMark x1="69271" y1="57593" x2="69271" y2="57593"/>
                        <a14:foregroundMark x1="69063" y1="57480" x2="69323" y2="57705"/>
                        <a14:foregroundMark x1="69323" y1="57705" x2="69531" y2="58943"/>
                        <a14:backgroundMark x1="56458" y1="8774" x2="57708" y2="10911"/>
                        <a14:backgroundMark x1="57188" y1="9561" x2="56823" y2="9224"/>
                        <a14:backgroundMark x1="56927" y1="9786" x2="56458" y2="8661"/>
                        <a14:backgroundMark x1="57240" y1="9786" x2="59375" y2="9449"/>
                        <a14:backgroundMark x1="53906" y1="10011" x2="55000" y2="8886"/>
                        <a14:backgroundMark x1="54375" y1="9561" x2="55052" y2="9111"/>
                        <a14:backgroundMark x1="52396" y1="18785" x2="52865" y2="19123"/>
                        <a14:backgroundMark x1="52760" y1="19460" x2="50469" y2="21260"/>
                        <a14:backgroundMark x1="52708" y1="19123" x2="51615" y2="19010"/>
                        <a14:backgroundMark x1="51094" y1="20922" x2="49167" y2="23172"/>
                        <a14:backgroundMark x1="47865" y1="28234" x2="48542" y2="25422"/>
                        <a14:backgroundMark x1="47708" y1="28684" x2="48854" y2="24522"/>
                        <a14:backgroundMark x1="61198" y1="13048" x2="62708" y2="11249"/>
                        <a14:backgroundMark x1="62321" y1="11802" x2="63125" y2="11474"/>
                        <a14:backgroundMark x1="61198" y1="12261" x2="62537" y2="11714"/>
                        <a14:backgroundMark x1="61667" y1="13386" x2="62364" y2="11580"/>
                        <a14:backgroundMark x1="61406" y1="12936" x2="61875" y2="10574"/>
                        <a14:backgroundMark x1="61823" y1="13455" x2="61823" y2="10686"/>
                        <a14:backgroundMark x1="61719" y1="12823" x2="61510" y2="10911"/>
                        <a14:backgroundMark x1="65781" y1="17210" x2="65938" y2="10236"/>
                        <a14:backgroundMark x1="63594" y1="20922" x2="63466" y2="18418"/>
                        <a14:backgroundMark x1="63750" y1="18335" x2="66146" y2="13836"/>
                        <a14:backgroundMark x1="64164" y1="17573" x2="65365" y2="15748"/>
                        <a14:backgroundMark x1="63698" y1="19235" x2="66354" y2="17210"/>
                        <a14:backgroundMark x1="64740" y1="17773" x2="64948" y2="23060"/>
                        <a14:backgroundMark x1="65625" y1="17323" x2="68177" y2="13723"/>
                        <a14:backgroundMark x1="65521" y1="15186" x2="64775" y2="13890"/>
                        <a14:backgroundMark x1="65417" y1="14961" x2="67760" y2="16873"/>
                        <a14:backgroundMark x1="63698" y1="18110" x2="64323" y2="17435"/>
                        <a14:backgroundMark x1="63698" y1="17885" x2="64271" y2="17210"/>
                        <a14:backgroundMark x1="64635" y1="15411" x2="64323" y2="13498"/>
                        <a14:backgroundMark x1="64740" y1="15636" x2="64635" y2="13386"/>
                        <a14:backgroundMark x1="64531" y1="15861" x2="64531" y2="12373"/>
                        <a14:backgroundMark x1="64531" y1="13048" x2="65885" y2="18110"/>
                        <a14:backgroundMark x1="64844" y1="15186" x2="64427" y2="12598"/>
                        <a14:backgroundMark x1="64740" y1="15186" x2="64740" y2="13386"/>
                        <a14:backgroundMark x1="64844" y1="14961" x2="64844" y2="14961"/>
                        <a14:backgroundMark x1="65000" y1="14961" x2="65000" y2="14961"/>
                        <a14:backgroundMark x1="64948" y1="15073" x2="64948" y2="15186"/>
                        <a14:backgroundMark x1="64948" y1="15186" x2="64948" y2="15186"/>
                        <a14:backgroundMark x1="64740" y1="14848" x2="64740" y2="14848"/>
                        <a14:backgroundMark x1="64583" y1="14623" x2="64583" y2="14623"/>
                        <a14:backgroundMark x1="64583" y1="14623" x2="64583" y2="14623"/>
                        <a14:backgroundMark x1="64583" y1="14623" x2="64583" y2="14623"/>
                        <a14:backgroundMark x1="64375" y1="14398" x2="64375" y2="14398"/>
                        <a14:backgroundMark x1="64375" y1="14398" x2="64375" y2="14398"/>
                        <a14:backgroundMark x1="64375" y1="14286" x2="64375" y2="14286"/>
                        <a14:backgroundMark x1="64375" y1="14286" x2="64375" y2="14286"/>
                        <a14:backgroundMark x1="64375" y1="14286" x2="64375" y2="14286"/>
                        <a14:backgroundMark x1="64323" y1="14173" x2="64323" y2="14173"/>
                        <a14:backgroundMark x1="64271" y1="14061" x2="64271" y2="14061"/>
                        <a14:backgroundMark x1="64219" y1="13948" x2="64219" y2="13948"/>
                        <a14:backgroundMark x1="64219" y1="13948" x2="64219" y2="13948"/>
                        <a14:backgroundMark x1="64271" y1="14061" x2="64271" y2="14061"/>
                        <a14:backgroundMark x1="64323" y1="14173" x2="64323" y2="14173"/>
                        <a14:backgroundMark x1="64323" y1="14398" x2="64323" y2="14398"/>
                        <a14:backgroundMark x1="64323" y1="14511" x2="64323" y2="14511"/>
                        <a14:backgroundMark x1="64323" y1="14511" x2="64323" y2="14511"/>
                        <a14:backgroundMark x1="64219" y1="14173" x2="64219" y2="14173"/>
                        <a14:backgroundMark x1="64167" y1="13948" x2="64167" y2="13948"/>
                        <a14:backgroundMark x1="64115" y1="13723" x2="64115" y2="13723"/>
                        <a14:backgroundMark x1="64010" y1="13611" x2="64010" y2="13611"/>
                        <a14:backgroundMark x1="64010" y1="13498" x2="64010" y2="13498"/>
                        <a14:backgroundMark x1="64063" y1="13723" x2="64063" y2="13723"/>
                        <a14:backgroundMark x1="64063" y1="13723" x2="64063" y2="13723"/>
                        <a14:backgroundMark x1="64115" y1="13836" x2="64115" y2="13836"/>
                        <a14:backgroundMark x1="64167" y1="13948" x2="64167" y2="13948"/>
                        <a14:backgroundMark x1="64219" y1="14061" x2="64219" y2="14286"/>
                        <a14:backgroundMark x1="64063" y1="14061" x2="64063" y2="14061"/>
                        <a14:backgroundMark x1="64010" y1="14061" x2="64010" y2="14061"/>
                        <a14:backgroundMark x1="63958" y1="13836" x2="63958" y2="13836"/>
                        <a14:backgroundMark x1="63906" y1="13723" x2="63906" y2="13723"/>
                        <a14:backgroundMark x1="63906" y1="13611" x2="63906" y2="13611"/>
                        <a14:backgroundMark x1="63854" y1="13498" x2="63854" y2="13498"/>
                        <a14:backgroundMark x1="63750" y1="13386" x2="63698" y2="13273"/>
                        <a14:backgroundMark x1="63698" y1="13161" x2="63698" y2="13161"/>
                        <a14:backgroundMark x1="63281" y1="12711" x2="63281" y2="12711"/>
                        <a14:backgroundMark x1="63281" y1="12711" x2="63281" y2="12711"/>
                        <a14:backgroundMark x1="63333" y1="12823" x2="63333" y2="12823"/>
                        <a14:backgroundMark x1="63333" y1="12823" x2="63333" y2="12823"/>
                        <a14:backgroundMark x1="63333" y1="12823" x2="63333" y2="12823"/>
                        <a14:backgroundMark x1="63385" y1="12936" x2="63385" y2="12936"/>
                        <a14:backgroundMark x1="63385" y1="13048" x2="63438" y2="13161"/>
                        <a14:backgroundMark x1="63438" y1="13161" x2="63438" y2="13161"/>
                        <a14:backgroundMark x1="63490" y1="13273" x2="63490" y2="13273"/>
                        <a14:backgroundMark x1="63490" y1="13273" x2="63490" y2="13273"/>
                        <a14:backgroundMark x1="63542" y1="13386" x2="63542" y2="13386"/>
                        <a14:backgroundMark x1="64167" y1="15186" x2="64167" y2="15186"/>
                        <a14:backgroundMark x1="64063" y1="15073" x2="64063" y2="15073"/>
                        <a14:backgroundMark x1="64063" y1="15186" x2="64063" y2="15186"/>
                        <a14:backgroundMark x1="64063" y1="15186" x2="64063" y2="15186"/>
                        <a14:backgroundMark x1="64063" y1="15186" x2="64063" y2="15186"/>
                        <a14:backgroundMark x1="63958" y1="15298" x2="63958" y2="15298"/>
                        <a14:backgroundMark x1="64010" y1="15298" x2="64010" y2="15298"/>
                        <a14:backgroundMark x1="64115" y1="15523" x2="64115" y2="15523"/>
                        <a14:backgroundMark x1="64167" y1="15523" x2="64167" y2="15523"/>
                        <a14:backgroundMark x1="64219" y1="15523" x2="64219" y2="15523"/>
                        <a14:backgroundMark x1="64219" y1="15861" x2="64219" y2="15861"/>
                        <a14:backgroundMark x1="64167" y1="15861" x2="64167" y2="15861"/>
                        <a14:backgroundMark x1="64167" y1="15973" x2="64167" y2="15973"/>
                        <a14:backgroundMark x1="64115" y1="15861" x2="64115" y2="15861"/>
                        <a14:backgroundMark x1="64063" y1="15861" x2="64063" y2="15861"/>
                        <a14:backgroundMark x1="45388" y1="42520" x2="45313" y2="44544"/>
                        <a14:backgroundMark x1="45469" y1="44769" x2="45521" y2="47019"/>
                        <a14:backgroundMark x1="45260" y1="44657" x2="44948" y2="58155"/>
                        <a14:backgroundMark x1="45313" y1="46569" x2="45156" y2="65129"/>
                        <a14:backgroundMark x1="45417" y1="65129" x2="45156" y2="68729"/>
                        <a14:backgroundMark x1="65781" y1="31609" x2="67344" y2="34533"/>
                        <a14:backgroundMark x1="66927" y1="34533" x2="67552" y2="35321"/>
                        <a14:backgroundMark x1="65781" y1="32171" x2="65781" y2="31159"/>
                        <a14:backgroundMark x1="66094" y1="32733" x2="66094" y2="32733"/>
                        <a14:backgroundMark x1="66094" y1="32508" x2="66094" y2="32508"/>
                        <a14:backgroundMark x1="65885" y1="32396" x2="65885" y2="32396"/>
                        <a14:backgroundMark x1="65885" y1="32396" x2="65885" y2="32396"/>
                        <a14:backgroundMark x1="65885" y1="32396" x2="65885" y2="32396"/>
                        <a14:backgroundMark x1="65990" y1="32508" x2="65990" y2="32508"/>
                        <a14:backgroundMark x1="66042" y1="32508" x2="66042" y2="32508"/>
                        <a14:backgroundMark x1="66042" y1="32508" x2="66042" y2="32508"/>
                        <a14:backgroundMark x1="66042" y1="32396" x2="66042" y2="32396"/>
                        <a14:backgroundMark x1="65938" y1="32171" x2="65938" y2="32171"/>
                        <a14:backgroundMark x1="65938" y1="32171" x2="65990" y2="32958"/>
                        <a14:backgroundMark x1="65990" y1="32958" x2="65990" y2="32958"/>
                        <a14:backgroundMark x1="68177" y1="56805" x2="68177" y2="56805"/>
                        <a14:backgroundMark x1="68177" y1="56693" x2="68177" y2="56693"/>
                        <a14:backgroundMark x1="68229" y1="56580" x2="68229" y2="56580"/>
                        <a14:backgroundMark x1="68281" y1="56468" x2="68281" y2="56468"/>
                        <a14:backgroundMark x1="68333" y1="56243" x2="68333" y2="56243"/>
                        <a14:backgroundMark x1="68333" y1="56130" x2="68333" y2="56130"/>
                        <a14:backgroundMark x1="68177" y1="55568" x2="68177" y2="56130"/>
                        <a14:backgroundMark x1="67865" y1="57593" x2="67865" y2="57593"/>
                        <a14:backgroundMark x1="67865" y1="57593" x2="67865" y2="57593"/>
                        <a14:backgroundMark x1="67865" y1="57368" x2="67865" y2="57368"/>
                        <a14:backgroundMark x1="67813" y1="57030" x2="67813" y2="57030"/>
                        <a14:backgroundMark x1="67813" y1="56693" x2="67813" y2="56693"/>
                        <a14:backgroundMark x1="67813" y1="56580" x2="67813" y2="56580"/>
                        <a14:backgroundMark x1="70677" y1="61980" x2="70521" y2="57255"/>
                        <a14:backgroundMark x1="70156" y1="63442" x2="70156" y2="62430"/>
                        <a14:backgroundMark x1="70208" y1="62092" x2="70208" y2="62092"/>
                        <a14:backgroundMark x1="70208" y1="62092" x2="70208" y2="62092"/>
                        <a14:backgroundMark x1="70208" y1="61867" x2="70208" y2="61867"/>
                        <a14:backgroundMark x1="70260" y1="61642" x2="70313" y2="61530"/>
                        <a14:backgroundMark x1="70313" y1="61192" x2="70365" y2="61080"/>
                        <a14:backgroundMark x1="70365" y1="60855" x2="70365" y2="60855"/>
                        <a14:backgroundMark x1="70365" y1="60630" x2="70365" y2="60405"/>
                        <a14:backgroundMark x1="70365" y1="60180" x2="70365" y2="60180"/>
                        <a14:backgroundMark x1="70313" y1="59843" x2="70313" y2="59843"/>
                        <a14:backgroundMark x1="70260" y1="59393" x2="70260" y2="59393"/>
                        <a14:backgroundMark x1="70208" y1="59280" x2="70208" y2="59280"/>
                        <a14:backgroundMark x1="70156" y1="59168" x2="70156" y2="59168"/>
                        <a14:backgroundMark x1="70104" y1="58943" x2="70156" y2="59505"/>
                        <a14:backgroundMark x1="70156" y1="59618" x2="70156" y2="59618"/>
                        <a14:backgroundMark x1="70156" y1="59730" x2="70156" y2="60067"/>
                        <a14:backgroundMark x1="70156" y1="60292" x2="70104" y2="60405"/>
                        <a14:backgroundMark x1="70104" y1="60517" x2="70104" y2="60630"/>
                        <a14:backgroundMark x1="62604" y1="89201" x2="65260" y2="86614"/>
                        <a14:backgroundMark x1="65156" y1="86277" x2="66250" y2="85377"/>
                        <a14:backgroundMark x1="62240" y1="89539" x2="62240" y2="89539"/>
                        <a14:backgroundMark x1="62865" y1="88751" x2="62865" y2="8875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178000"/>
                    </a14:imgEffect>
                  </a14:imgLayer>
                </a14:imgProps>
              </a:ext>
            </a:extLst>
          </a:blip>
          <a:srcRect l="44815" t="7220" r="26931" b="5215"/>
          <a:stretch/>
        </p:blipFill>
        <p:spPr>
          <a:xfrm>
            <a:off x="372450" y="1555367"/>
            <a:ext cx="3739293" cy="5365965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151EE87-5DE6-4ED8-9B74-04CC8ECD584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17186" y="1832021"/>
            <a:ext cx="744837" cy="532289"/>
          </a:xfrm>
          <a:prstGeom prst="bentConnector3">
            <a:avLst>
              <a:gd name="adj1" fmla="val 101152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0774871-9AA6-49FC-A7D5-4FAF3B72F3A2}"/>
              </a:ext>
            </a:extLst>
          </p:cNvPr>
          <p:cNvCxnSpPr>
            <a:cxnSpLocks/>
          </p:cNvCxnSpPr>
          <p:nvPr/>
        </p:nvCxnSpPr>
        <p:spPr>
          <a:xfrm flipV="1">
            <a:off x="2608231" y="2962044"/>
            <a:ext cx="1545142" cy="1276306"/>
          </a:xfrm>
          <a:prstGeom prst="bentConnector3">
            <a:avLst>
              <a:gd name="adj1" fmla="val 99986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3F0511F-B8D8-40AF-9B5C-F5CB87AAB3C1}"/>
              </a:ext>
            </a:extLst>
          </p:cNvPr>
          <p:cNvSpPr/>
          <p:nvPr/>
        </p:nvSpPr>
        <p:spPr>
          <a:xfrm>
            <a:off x="2701686" y="1541081"/>
            <a:ext cx="381707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Фильтр обратной линии для защиты</a:t>
            </a:r>
            <a:endParaRPr lang="en-US" dirty="0">
              <a:latin typeface="Univers Condensed"/>
              <a:cs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4A36A7-35F6-473E-8DED-6B741A7A62C6}"/>
              </a:ext>
            </a:extLst>
          </p:cNvPr>
          <p:cNvSpPr/>
          <p:nvPr/>
        </p:nvSpPr>
        <p:spPr>
          <a:xfrm>
            <a:off x="3340500" y="2332843"/>
            <a:ext cx="3437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Окошко для проверки уровня масла</a:t>
            </a:r>
            <a:endParaRPr lang="en-US" dirty="0">
              <a:latin typeface="Univers Condensed"/>
              <a:cs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F11F19-3E48-4BF5-B6B6-E330F808AEA7}"/>
              </a:ext>
            </a:extLst>
          </p:cNvPr>
          <p:cNvSpPr/>
          <p:nvPr/>
        </p:nvSpPr>
        <p:spPr>
          <a:xfrm>
            <a:off x="4558146" y="3844813"/>
            <a:ext cx="2650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Заливная горловина с встроенной диафрагмой</a:t>
            </a:r>
            <a:endParaRPr lang="en-US" dirty="0">
              <a:latin typeface="Univers Condensed"/>
              <a:cs typeface="Calibri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CCB324A-0C5A-458D-9A8D-4C63E4ADA8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3463" y="3178205"/>
            <a:ext cx="2650307" cy="905841"/>
          </a:xfrm>
          <a:prstGeom prst="bentConnector3">
            <a:avLst>
              <a:gd name="adj1" fmla="val 9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D2254A5-8178-456D-870E-DDE1CD9037D5}"/>
              </a:ext>
            </a:extLst>
          </p:cNvPr>
          <p:cNvSpPr txBox="1"/>
          <p:nvPr/>
        </p:nvSpPr>
        <p:spPr>
          <a:xfrm>
            <a:off x="4638262" y="4845878"/>
            <a:ext cx="2981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Univers Condensed" panose="020B0506020202050204" pitchFamily="34" charset="0"/>
              </a:rPr>
              <a:t>Оптимальная ёмкость</a:t>
            </a:r>
            <a:endParaRPr lang="en-US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Univers Condensed" panose="020B0506020202050204" pitchFamily="34" charset="0"/>
              </a:rPr>
              <a:t>Подготовлен к арктическим условиям</a:t>
            </a:r>
            <a:endParaRPr lang="en-US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Univers Condensed" panose="020B0506020202050204" pitchFamily="34" charset="0"/>
              </a:rPr>
              <a:t>Регулировка давления для работы в высокогорье</a:t>
            </a:r>
            <a:endParaRPr lang="en-US" dirty="0">
              <a:latin typeface="Univers Condensed" panose="020B050602020205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FDC7C4-AAD1-46AD-8C02-AEAD5533A913}"/>
              </a:ext>
            </a:extLst>
          </p:cNvPr>
          <p:cNvSpPr/>
          <p:nvPr/>
        </p:nvSpPr>
        <p:spPr>
          <a:xfrm>
            <a:off x="0" y="274320"/>
            <a:ext cx="12192000" cy="744836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nivers Condensed" panose="020B0506020202050204" pitchFamily="34" charset="0"/>
              </a:rPr>
              <a:t> </a:t>
            </a:r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 err="1">
                <a:latin typeface="Univers Condensed" panose="020B0506020202050204" pitchFamily="34" charset="0"/>
              </a:rPr>
              <a:t>Гидробак</a:t>
            </a:r>
            <a:r>
              <a:rPr lang="ru-RU" sz="3200" dirty="0">
                <a:latin typeface="Univers Condensed" panose="020B0506020202050204" pitchFamily="34" charset="0"/>
              </a:rPr>
              <a:t> для разных условий эксплуатации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5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D90CAE8-702B-4109-98A8-B0A993B4F165}"/>
              </a:ext>
            </a:extLst>
          </p:cNvPr>
          <p:cNvSpPr/>
          <p:nvPr/>
        </p:nvSpPr>
        <p:spPr>
          <a:xfrm>
            <a:off x="2978465" y="1507653"/>
            <a:ext cx="6833679" cy="59159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2AF2F436-2B80-4887-91B0-8B75F4CDF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99" b="96513" l="24167" r="77448">
                        <a14:foregroundMark x1="24167" y1="38583" x2="34010" y2="41957"/>
                        <a14:foregroundMark x1="35729" y1="11699" x2="34844" y2="29696"/>
                        <a14:foregroundMark x1="74531" y1="50394" x2="74792" y2="85039"/>
                        <a14:foregroundMark x1="73073" y1="95388" x2="63333" y2="90889"/>
                        <a14:foregroundMark x1="63333" y1="90889" x2="58542" y2="85602"/>
                        <a14:foregroundMark x1="58542" y1="85602" x2="54375" y2="84814"/>
                        <a14:foregroundMark x1="54688" y1="90101" x2="57135" y2="92238"/>
                        <a14:foregroundMark x1="77448" y1="56243" x2="77083" y2="78403"/>
                        <a14:foregroundMark x1="34740" y1="30709" x2="44479" y2="34871"/>
                        <a14:foregroundMark x1="36771" y1="31496" x2="34948" y2="39370"/>
                        <a14:foregroundMark x1="34948" y1="39370" x2="34948" y2="39370"/>
                        <a14:foregroundMark x1="36563" y1="9111" x2="42865" y2="13836"/>
                        <a14:foregroundMark x1="72083" y1="96513" x2="72448" y2="9628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12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762" t="8022" r="20693" b="2809"/>
          <a:stretch/>
        </p:blipFill>
        <p:spPr>
          <a:xfrm>
            <a:off x="3129479" y="1596533"/>
            <a:ext cx="6771993" cy="5033727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800031F-95A4-4115-8775-CD03B121D7DA}"/>
              </a:ext>
            </a:extLst>
          </p:cNvPr>
          <p:cNvCxnSpPr>
            <a:cxnSpLocks/>
          </p:cNvCxnSpPr>
          <p:nvPr/>
        </p:nvCxnSpPr>
        <p:spPr>
          <a:xfrm flipV="1">
            <a:off x="8809022" y="4873841"/>
            <a:ext cx="1506830" cy="476507"/>
          </a:xfrm>
          <a:prstGeom prst="bentConnector3">
            <a:avLst>
              <a:gd name="adj1" fmla="val 51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FF27669-B73F-408A-801A-3A6264C9E837}"/>
              </a:ext>
            </a:extLst>
          </p:cNvPr>
          <p:cNvSpPr/>
          <p:nvPr/>
        </p:nvSpPr>
        <p:spPr>
          <a:xfrm>
            <a:off x="10291979" y="4703809"/>
            <a:ext cx="2027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Встроенные ступени</a:t>
            </a:r>
            <a:endParaRPr lang="en-US" dirty="0">
              <a:latin typeface="Univers Condensed"/>
              <a:cs typeface="Calibri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6D84117-69C9-4B50-BC87-70C7438E1C7F}"/>
              </a:ext>
            </a:extLst>
          </p:cNvPr>
          <p:cNvCxnSpPr>
            <a:cxnSpLocks/>
            <a:endCxn id="19" idx="0"/>
          </p:cNvCxnSpPr>
          <p:nvPr/>
        </p:nvCxnSpPr>
        <p:spPr>
          <a:xfrm rot="10800000" flipV="1">
            <a:off x="1813823" y="1802814"/>
            <a:ext cx="2924185" cy="245164"/>
          </a:xfrm>
          <a:prstGeom prst="bentConnector2">
            <a:avLst/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A046A7B-017C-4D98-B369-D9BD4CFF316B}"/>
              </a:ext>
            </a:extLst>
          </p:cNvPr>
          <p:cNvSpPr/>
          <p:nvPr/>
        </p:nvSpPr>
        <p:spPr>
          <a:xfrm>
            <a:off x="419768" y="2047978"/>
            <a:ext cx="278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Место крепления фильтра КПП</a:t>
            </a:r>
            <a:endParaRPr lang="en-US" dirty="0">
              <a:latin typeface="Univers Condensed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463473-9BAA-492C-97CA-3178874EF949}"/>
              </a:ext>
            </a:extLst>
          </p:cNvPr>
          <p:cNvSpPr/>
          <p:nvPr/>
        </p:nvSpPr>
        <p:spPr>
          <a:xfrm>
            <a:off x="360666" y="5660289"/>
            <a:ext cx="294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Окошко для визуальной проверки уровня топлива</a:t>
            </a:r>
            <a:endParaRPr lang="en-US" dirty="0">
              <a:latin typeface="Univers Condensed"/>
              <a:cs typeface="Calibri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0F6C5C3-0595-4119-B956-4C849D1F06E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70753" y="3039985"/>
            <a:ext cx="2219657" cy="302484"/>
          </a:xfrm>
          <a:prstGeom prst="bentConnector3">
            <a:avLst>
              <a:gd name="adj1" fmla="val -577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0F4FB48-C8CE-47F3-BCC4-E0835920AA91}"/>
              </a:ext>
            </a:extLst>
          </p:cNvPr>
          <p:cNvSpPr/>
          <p:nvPr/>
        </p:nvSpPr>
        <p:spPr>
          <a:xfrm>
            <a:off x="360666" y="3004972"/>
            <a:ext cx="2146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Горловина для быстрой заправки</a:t>
            </a:r>
            <a:endParaRPr lang="en-US" dirty="0">
              <a:latin typeface="Univers Condensed"/>
              <a:cs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355D03-5129-4DFA-AC89-3803161F8321}"/>
              </a:ext>
            </a:extLst>
          </p:cNvPr>
          <p:cNvSpPr/>
          <p:nvPr/>
        </p:nvSpPr>
        <p:spPr>
          <a:xfrm>
            <a:off x="417435" y="3812313"/>
            <a:ext cx="2781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Univers Condensed"/>
                <a:cs typeface="Calibri"/>
              </a:rPr>
              <a:t>Подготовка под </a:t>
            </a:r>
            <a:r>
              <a:rPr lang="en-US" dirty="0">
                <a:latin typeface="Univers Condensed"/>
                <a:cs typeface="Calibri"/>
              </a:rPr>
              <a:t>Wiggins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D91DA2-FED7-45E9-AC9B-D562275E7B37}"/>
              </a:ext>
            </a:extLst>
          </p:cNvPr>
          <p:cNvSpPr/>
          <p:nvPr/>
        </p:nvSpPr>
        <p:spPr>
          <a:xfrm>
            <a:off x="8670731" y="1227486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Univers Condensed"/>
                <a:cs typeface="Calibri"/>
              </a:rPr>
              <a:t>Датчик проверки уровня топлива</a:t>
            </a:r>
            <a:endParaRPr lang="en-US" dirty="0">
              <a:latin typeface="Univers Condensed"/>
              <a:cs typeface="Calibri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3FC9FB81-FAB4-42D3-9BEC-2127F5A21263}"/>
              </a:ext>
            </a:extLst>
          </p:cNvPr>
          <p:cNvCxnSpPr>
            <a:cxnSpLocks/>
          </p:cNvCxnSpPr>
          <p:nvPr/>
        </p:nvCxnSpPr>
        <p:spPr>
          <a:xfrm flipV="1">
            <a:off x="6871317" y="1676903"/>
            <a:ext cx="2342218" cy="2238149"/>
          </a:xfrm>
          <a:prstGeom prst="bentConnector3">
            <a:avLst>
              <a:gd name="adj1" fmla="val -79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F3004C0C-39ED-4EF7-968E-FD5AB984D82E}"/>
              </a:ext>
            </a:extLst>
          </p:cNvPr>
          <p:cNvCxnSpPr>
            <a:cxnSpLocks/>
            <a:endCxn id="24" idx="2"/>
          </p:cNvCxnSpPr>
          <p:nvPr/>
        </p:nvCxnSpPr>
        <p:spPr>
          <a:xfrm rot="10800000" flipV="1">
            <a:off x="1835146" y="6152556"/>
            <a:ext cx="4923425" cy="154063"/>
          </a:xfrm>
          <a:prstGeom prst="bentConnector4">
            <a:avLst>
              <a:gd name="adj1" fmla="val 35026"/>
              <a:gd name="adj2" fmla="val 248381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EA5C64-D472-49A7-87D7-92892E659C07}"/>
              </a:ext>
            </a:extLst>
          </p:cNvPr>
          <p:cNvGrpSpPr/>
          <p:nvPr/>
        </p:nvGrpSpPr>
        <p:grpSpPr>
          <a:xfrm>
            <a:off x="9892169" y="2212702"/>
            <a:ext cx="2169234" cy="2104849"/>
            <a:chOff x="9209452" y="1567924"/>
            <a:chExt cx="2558005" cy="255800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5E0DAFD-35B8-4F72-801C-FFFA8A400BD3}"/>
                </a:ext>
              </a:extLst>
            </p:cNvPr>
            <p:cNvSpPr/>
            <p:nvPr/>
          </p:nvSpPr>
          <p:spPr>
            <a:xfrm>
              <a:off x="9209452" y="1567924"/>
              <a:ext cx="2558005" cy="2558005"/>
            </a:xfrm>
            <a:prstGeom prst="ellipse">
              <a:avLst/>
            </a:prstGeom>
            <a:solidFill>
              <a:schemeClr val="tx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69EEC26-F951-4661-8353-BD20CC5CE2BF}"/>
                </a:ext>
              </a:extLst>
            </p:cNvPr>
            <p:cNvSpPr/>
            <p:nvPr/>
          </p:nvSpPr>
          <p:spPr>
            <a:xfrm>
              <a:off x="9335960" y="2139953"/>
              <a:ext cx="2315958" cy="1084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Ёмкость</a:t>
              </a:r>
              <a:r>
                <a:rPr lang="en-US" sz="200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:</a:t>
              </a:r>
            </a:p>
            <a:p>
              <a:pPr algn="ctr">
                <a:defRPr/>
              </a:pPr>
              <a:r>
                <a:rPr lang="en-US" sz="320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243 </a:t>
              </a:r>
              <a:r>
                <a:rPr lang="ru-RU" sz="320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Л</a:t>
              </a:r>
              <a:endParaRPr lang="en-US" sz="32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CF479B1-8DF9-40A9-8E45-C9164C164E4B}"/>
              </a:ext>
            </a:extLst>
          </p:cNvPr>
          <p:cNvSpPr/>
          <p:nvPr/>
        </p:nvSpPr>
        <p:spPr>
          <a:xfrm>
            <a:off x="0" y="274320"/>
            <a:ext cx="12192000" cy="744836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nivers Condensed" panose="020B0506020202050204" pitchFamily="34" charset="0"/>
              </a:rPr>
              <a:t> </a:t>
            </a:r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Топливный бак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7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oy&#10;&#10;Description automatically generated">
            <a:extLst>
              <a:ext uri="{FF2B5EF4-FFF2-40B4-BE49-F238E27FC236}">
                <a16:creationId xmlns:a16="http://schemas.microsoft.com/office/drawing/2014/main" id="{0E0BCDD7-7A53-4365-BC12-3F0CAC254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1" t="11490" r="16804" b="16608"/>
          <a:stretch/>
        </p:blipFill>
        <p:spPr>
          <a:xfrm>
            <a:off x="1351527" y="1233719"/>
            <a:ext cx="9206688" cy="5531516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94D37C33-2B2F-47BC-BF0B-5D7D9F89DB2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457163" y="2337774"/>
            <a:ext cx="2350420" cy="272298"/>
          </a:xfrm>
          <a:prstGeom prst="bentConnector3">
            <a:avLst>
              <a:gd name="adj1" fmla="val 99804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2E5192D-B6D1-4190-8B75-34CB5026F804}"/>
              </a:ext>
            </a:extLst>
          </p:cNvPr>
          <p:cNvSpPr txBox="1"/>
          <p:nvPr/>
        </p:nvSpPr>
        <p:spPr>
          <a:xfrm>
            <a:off x="8915577" y="863572"/>
            <a:ext cx="3113516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Соединения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Ковши 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2.6, 2.8, 3.1, 3.4, 3.8, 4.3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м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³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Режущие кромки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Вилочный захват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Ковш с выталкивателем 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2.4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м³</a:t>
            </a:r>
            <a:r>
              <a:rPr lang="en-US" sz="1300" dirty="0">
                <a:solidFill>
                  <a:srgbClr val="203F99"/>
                </a:solidFill>
                <a:cs typeface="Calibri"/>
              </a:rPr>
              <a:t> </a:t>
            </a:r>
            <a:endParaRPr lang="en-US" sz="1300" dirty="0">
              <a:solidFill>
                <a:srgbClr val="203F99"/>
              </a:solidFill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BD07A8-86F9-4B91-9BA1-C21DA7F9FE92}"/>
              </a:ext>
            </a:extLst>
          </p:cNvPr>
          <p:cNvSpPr txBox="1"/>
          <p:nvPr/>
        </p:nvSpPr>
        <p:spPr>
          <a:xfrm>
            <a:off x="6036580" y="863572"/>
            <a:ext cx="271056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Система пожаротушения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Ручная активация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Автоматическая</a:t>
            </a:r>
            <a:endParaRPr lang="en-US" dirty="0">
              <a:solidFill>
                <a:srgbClr val="203F99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9B082A7-8648-4797-AAEA-FAC865D92D44}"/>
              </a:ext>
            </a:extLst>
          </p:cNvPr>
          <p:cNvCxnSpPr>
            <a:cxnSpLocks/>
          </p:cNvCxnSpPr>
          <p:nvPr/>
        </p:nvCxnSpPr>
        <p:spPr>
          <a:xfrm rot="5400000">
            <a:off x="6382009" y="5359986"/>
            <a:ext cx="519078" cy="278296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A9E20A-D2F4-4126-A052-0E29C2CF40C2}"/>
              </a:ext>
            </a:extLst>
          </p:cNvPr>
          <p:cNvSpPr txBox="1"/>
          <p:nvPr/>
        </p:nvSpPr>
        <p:spPr>
          <a:xfrm>
            <a:off x="5456966" y="5758673"/>
            <a:ext cx="190903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Тип шин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С протектором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Гладкие</a:t>
            </a:r>
            <a:endParaRPr lang="en-US" dirty="0">
              <a:solidFill>
                <a:srgbClr val="203F99"/>
              </a:solidFill>
              <a:cs typeface="Calibri" panose="020F0502020204030204" pitchFamily="34" charset="0"/>
            </a:endParaRP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B1F1540-BC5A-4B80-861E-A025AD93CB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88280" y="1749287"/>
            <a:ext cx="1364972" cy="671442"/>
          </a:xfrm>
          <a:prstGeom prst="bentConnector3">
            <a:avLst>
              <a:gd name="adj1" fmla="val 100162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8E1AD5-8876-47E7-87FA-478EA68242F4}"/>
              </a:ext>
            </a:extLst>
          </p:cNvPr>
          <p:cNvSpPr txBox="1"/>
          <p:nvPr/>
        </p:nvSpPr>
        <p:spPr>
          <a:xfrm>
            <a:off x="254687" y="2383114"/>
            <a:ext cx="204701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Двигатель </a:t>
            </a:r>
            <a:r>
              <a:rPr lang="en-US" b="1" dirty="0">
                <a:latin typeface="Univers Condensed"/>
                <a:cs typeface="Calibri"/>
              </a:rPr>
              <a:t>Cummins </a:t>
            </a:r>
            <a:r>
              <a:rPr lang="ru-RU" b="1" dirty="0">
                <a:latin typeface="Univers Condensed"/>
                <a:cs typeface="Calibri"/>
              </a:rPr>
              <a:t>для высокогорья</a:t>
            </a:r>
            <a:endParaRPr lang="en-US" b="1" dirty="0">
              <a:latin typeface="Univers Condensed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85F25-4FFF-4957-AEC0-BF59F08C7A52}"/>
              </a:ext>
            </a:extLst>
          </p:cNvPr>
          <p:cNvSpPr/>
          <p:nvPr/>
        </p:nvSpPr>
        <p:spPr>
          <a:xfrm>
            <a:off x="0" y="169924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latin typeface="Univers Condensed" panose="020B0506020202050204" pitchFamily="34" charset="0"/>
              </a:rPr>
              <a:t> WX07: </a:t>
            </a:r>
            <a:r>
              <a:rPr lang="ru-RU" sz="3200" dirty="0">
                <a:latin typeface="Univers Condensed" panose="020B0506020202050204" pitchFamily="34" charset="0"/>
              </a:rPr>
              <a:t>Дополнительное оборудование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pic>
        <p:nvPicPr>
          <p:cNvPr id="26" name="Picture 25" descr="A close up of a device&#10;&#10;Description automatically generated">
            <a:extLst>
              <a:ext uri="{FF2B5EF4-FFF2-40B4-BE49-F238E27FC236}">
                <a16:creationId xmlns:a16="http://schemas.microsoft.com/office/drawing/2014/main" id="{7C7760C7-7508-43E2-93D3-B308B452B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185" y="4916430"/>
            <a:ext cx="1659784" cy="1335259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D9FB5BEC-5B49-437A-912A-658F95890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309" y="3033249"/>
            <a:ext cx="1659784" cy="14551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85451DF-FD6A-42BC-88E2-33E2C65E0D93}"/>
              </a:ext>
            </a:extLst>
          </p:cNvPr>
          <p:cNvSpPr txBox="1"/>
          <p:nvPr/>
        </p:nvSpPr>
        <p:spPr>
          <a:xfrm>
            <a:off x="10527685" y="4393210"/>
            <a:ext cx="1438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Univers Condensed" panose="020B0506020202050204" pitchFamily="34" charset="0"/>
              </a:rPr>
              <a:t>Быстросъёмное соединение</a:t>
            </a:r>
            <a:endParaRPr lang="en-US" sz="1400" dirty="0">
              <a:latin typeface="Univers Condensed" panose="020B050602020205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9B28EA-A65B-47F7-98AC-6E776EAE27E8}"/>
              </a:ext>
            </a:extLst>
          </p:cNvPr>
          <p:cNvSpPr txBox="1"/>
          <p:nvPr/>
        </p:nvSpPr>
        <p:spPr>
          <a:xfrm>
            <a:off x="480088" y="4916430"/>
            <a:ext cx="213358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3F99"/>
                </a:solidFill>
                <a:latin typeface="Univers Condensed"/>
                <a:cs typeface="Calibri"/>
              </a:rPr>
              <a:t>Топливный бак</a:t>
            </a:r>
            <a:endParaRPr lang="en-US" b="1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Быстрая заправка 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Wiggins</a:t>
            </a:r>
            <a:endParaRPr lang="en-US" dirty="0">
              <a:solidFill>
                <a:srgbClr val="203F99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6BD50D-02CB-48CD-8920-F9C3CDDF6AA5}"/>
              </a:ext>
            </a:extLst>
          </p:cNvPr>
          <p:cNvSpPr txBox="1"/>
          <p:nvPr/>
        </p:nvSpPr>
        <p:spPr>
          <a:xfrm>
            <a:off x="2163872" y="5748606"/>
            <a:ext cx="329309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3F99"/>
                </a:solidFill>
                <a:latin typeface="Univers Condensed"/>
                <a:cs typeface="Calibri"/>
              </a:rPr>
              <a:t>Система смазки</a:t>
            </a:r>
            <a:endParaRPr lang="en-US" b="1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Ручная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Автоматическая</a:t>
            </a:r>
            <a:endParaRPr lang="en-US" dirty="0">
              <a:solidFill>
                <a:srgbClr val="203F99"/>
              </a:solidFill>
              <a:cs typeface="Calibri" panose="020F0502020204030204" pitchFamily="34" charset="0"/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5BF45C8C-C073-402A-B412-BB2B5C5A714D}"/>
              </a:ext>
            </a:extLst>
          </p:cNvPr>
          <p:cNvCxnSpPr>
            <a:cxnSpLocks/>
          </p:cNvCxnSpPr>
          <p:nvPr/>
        </p:nvCxnSpPr>
        <p:spPr>
          <a:xfrm rot="5400000">
            <a:off x="3427814" y="3971150"/>
            <a:ext cx="2268917" cy="15037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A678E55-289A-4291-A957-4DF911353E84}"/>
              </a:ext>
            </a:extLst>
          </p:cNvPr>
          <p:cNvSpPr txBox="1"/>
          <p:nvPr/>
        </p:nvSpPr>
        <p:spPr>
          <a:xfrm>
            <a:off x="401999" y="3588544"/>
            <a:ext cx="293753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Варианты систем ДУ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Интерфейс и пульт ДУ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Установлено на заводе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50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451161B-EDC4-4BEC-9194-98F84158DB59}"/>
              </a:ext>
            </a:extLst>
          </p:cNvPr>
          <p:cNvSpPr/>
          <p:nvPr/>
        </p:nvSpPr>
        <p:spPr>
          <a:xfrm>
            <a:off x="6579975" y="0"/>
            <a:ext cx="5612025" cy="960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56CA9072-8C71-45AB-AE19-8F3950B4A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2" t="10641" r="15904" b="18744"/>
          <a:stretch/>
        </p:blipFill>
        <p:spPr>
          <a:xfrm>
            <a:off x="856881" y="516748"/>
            <a:ext cx="9929366" cy="6310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3AD177-6EE1-4A3F-B9E7-FD3573D3DD36}"/>
              </a:ext>
            </a:extLst>
          </p:cNvPr>
          <p:cNvSpPr txBox="1"/>
          <p:nvPr/>
        </p:nvSpPr>
        <p:spPr>
          <a:xfrm>
            <a:off x="431628" y="1072001"/>
            <a:ext cx="4577252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Температурные возможности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Univers Condensed"/>
                <a:cs typeface="Calibri"/>
              </a:rPr>
              <a:t>Арктическое исполнение</a:t>
            </a:r>
            <a:r>
              <a:rPr lang="en-US" dirty="0">
                <a:latin typeface="Univers Condensed"/>
                <a:cs typeface="Calibri"/>
              </a:rPr>
              <a:t>: </a:t>
            </a:r>
            <a:r>
              <a:rPr lang="ru-RU" dirty="0">
                <a:latin typeface="Univers Condensed"/>
                <a:cs typeface="Calibri"/>
              </a:rPr>
              <a:t>от </a:t>
            </a:r>
            <a:r>
              <a:rPr lang="en-US" dirty="0">
                <a:latin typeface="Univers Condensed"/>
                <a:cs typeface="Calibri"/>
              </a:rPr>
              <a:t>-40 °C </a:t>
            </a:r>
            <a:r>
              <a:rPr lang="ru-RU" dirty="0">
                <a:latin typeface="Univers Condensed"/>
                <a:cs typeface="Calibri"/>
              </a:rPr>
              <a:t>до</a:t>
            </a:r>
            <a:r>
              <a:rPr lang="en-US" dirty="0">
                <a:latin typeface="Univers Condensed"/>
                <a:cs typeface="Calibri"/>
              </a:rPr>
              <a:t> +10°C 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Univers Condensed"/>
                <a:cs typeface="Calibri"/>
              </a:rPr>
              <a:t>(</a:t>
            </a:r>
            <a:r>
              <a:rPr lang="ru-RU" sz="1600" dirty="0">
                <a:latin typeface="Univers Condensed"/>
                <a:cs typeface="Calibri"/>
              </a:rPr>
              <a:t>Стандартное:</a:t>
            </a:r>
            <a:r>
              <a:rPr lang="en-US" sz="1600" dirty="0">
                <a:latin typeface="Univers Condensed"/>
                <a:cs typeface="Calibri"/>
              </a:rPr>
              <a:t> </a:t>
            </a:r>
            <a:r>
              <a:rPr lang="ru-RU" sz="1600" dirty="0">
                <a:latin typeface="Univers Condensed"/>
                <a:cs typeface="Calibri"/>
              </a:rPr>
              <a:t>от </a:t>
            </a:r>
            <a:r>
              <a:rPr lang="en-US" sz="1600" dirty="0">
                <a:latin typeface="Univers Condensed"/>
                <a:cs typeface="Calibri"/>
              </a:rPr>
              <a:t>+10°C </a:t>
            </a:r>
            <a:r>
              <a:rPr lang="ru-RU" sz="1600" dirty="0">
                <a:latin typeface="Univers Condensed"/>
                <a:cs typeface="Calibri"/>
              </a:rPr>
              <a:t>до</a:t>
            </a:r>
            <a:r>
              <a:rPr lang="en-US" sz="1600" dirty="0">
                <a:latin typeface="Univers Condensed"/>
                <a:cs typeface="Calibri"/>
              </a:rPr>
              <a:t> +50°C)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4E31A09-F776-439C-A763-97D720CD808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42366" y="2350052"/>
            <a:ext cx="3502993" cy="2955237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C9C8D5-1835-4913-A4D8-1D19762CC318}"/>
              </a:ext>
            </a:extLst>
          </p:cNvPr>
          <p:cNvSpPr txBox="1"/>
          <p:nvPr/>
        </p:nvSpPr>
        <p:spPr>
          <a:xfrm>
            <a:off x="431628" y="5102658"/>
            <a:ext cx="315157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Варианты настройки КПП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4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Вперед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 / 4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Назад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3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Вперед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 /  3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Назад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2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Вперед </a:t>
            </a:r>
            <a:r>
              <a:rPr lang="en-US" dirty="0">
                <a:solidFill>
                  <a:srgbClr val="203F99"/>
                </a:solidFill>
                <a:latin typeface="Univers Condensed"/>
                <a:cs typeface="Calibri"/>
              </a:rPr>
              <a:t>/ 2 </a:t>
            </a: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Назад</a:t>
            </a:r>
            <a:endParaRPr lang="en-US" dirty="0">
              <a:solidFill>
                <a:srgbClr val="203F99"/>
              </a:solidFill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B36634-37B5-4804-A9EA-CB8E2A79B2B7}"/>
              </a:ext>
            </a:extLst>
          </p:cNvPr>
          <p:cNvSpPr txBox="1"/>
          <p:nvPr/>
        </p:nvSpPr>
        <p:spPr>
          <a:xfrm>
            <a:off x="8360975" y="4050062"/>
            <a:ext cx="3871573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Закрытая кабина оператора</a:t>
            </a:r>
            <a:r>
              <a:rPr lang="en-US" b="1" dirty="0">
                <a:latin typeface="Univers Condensed"/>
                <a:cs typeface="Calibri"/>
              </a:rPr>
              <a:t> ROPS/FOPS</a:t>
            </a:r>
            <a:endParaRPr lang="ru-RU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Система уравнивания давления в кабине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Независимые дворники на стеклах</a:t>
            </a:r>
            <a:endParaRPr lang="en-US" dirty="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03F99"/>
                </a:solidFill>
                <a:latin typeface="Univers Condensed"/>
                <a:cs typeface="Calibri"/>
              </a:rPr>
              <a:t>Лучшая эргономика</a:t>
            </a:r>
            <a:endParaRPr lang="en-US" b="1" dirty="0">
              <a:solidFill>
                <a:srgbClr val="203F99"/>
              </a:solidFill>
              <a:latin typeface="Univers Condensed"/>
              <a:cs typeface="Calibri"/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5E7851E2-838D-438B-B590-893DC41DE1F5}"/>
              </a:ext>
            </a:extLst>
          </p:cNvPr>
          <p:cNvCxnSpPr>
            <a:cxnSpLocks/>
          </p:cNvCxnSpPr>
          <p:nvPr/>
        </p:nvCxnSpPr>
        <p:spPr>
          <a:xfrm>
            <a:off x="7546019" y="3084033"/>
            <a:ext cx="2715581" cy="904871"/>
          </a:xfrm>
          <a:prstGeom prst="bentConnector3">
            <a:avLst>
              <a:gd name="adj1" fmla="val 99777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123CBD-CEB3-46F6-B3ED-2B50609420FE}"/>
              </a:ext>
            </a:extLst>
          </p:cNvPr>
          <p:cNvSpPr/>
          <p:nvPr/>
        </p:nvSpPr>
        <p:spPr>
          <a:xfrm>
            <a:off x="0" y="169924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latin typeface="Univers Condensed" panose="020B0506020202050204" pitchFamily="34" charset="0"/>
              </a:rPr>
              <a:t> WX07: </a:t>
            </a:r>
            <a:r>
              <a:rPr lang="ru-RU" sz="3200" dirty="0">
                <a:latin typeface="Univers Condensed" panose="020B0506020202050204" pitchFamily="34" charset="0"/>
              </a:rPr>
              <a:t>Дополнительное оборудование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E573D6-71E4-4E41-A5DD-C57FC46F6645}"/>
              </a:ext>
            </a:extLst>
          </p:cNvPr>
          <p:cNvSpPr txBox="1"/>
          <p:nvPr/>
        </p:nvSpPr>
        <p:spPr>
          <a:xfrm>
            <a:off x="6983204" y="5597217"/>
            <a:ext cx="192060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Система плавного качания стрелы</a:t>
            </a:r>
            <a:endParaRPr lang="en-US" b="1" dirty="0">
              <a:latin typeface="Univers Condensed"/>
              <a:cs typeface="Calibri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F918FEE-D35B-4A14-889C-1234CB6F57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06572" y="3464134"/>
            <a:ext cx="2538004" cy="172816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D83F8B-66B3-4A50-A927-5EDB13FEAEFD}"/>
              </a:ext>
            </a:extLst>
          </p:cNvPr>
          <p:cNvSpPr txBox="1"/>
          <p:nvPr/>
        </p:nvSpPr>
        <p:spPr>
          <a:xfrm>
            <a:off x="4719521" y="954548"/>
            <a:ext cx="329309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Направленное освещение</a:t>
            </a:r>
            <a:endParaRPr lang="en-US" b="1" dirty="0">
              <a:latin typeface="Univers Condensed"/>
              <a:cs typeface="Calibri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A75477B-07DB-4924-98E7-D509C23E748A}"/>
              </a:ext>
            </a:extLst>
          </p:cNvPr>
          <p:cNvCxnSpPr>
            <a:cxnSpLocks/>
          </p:cNvCxnSpPr>
          <p:nvPr/>
        </p:nvCxnSpPr>
        <p:spPr>
          <a:xfrm rot="10800000">
            <a:off x="5393635" y="1328725"/>
            <a:ext cx="1860944" cy="685604"/>
          </a:xfrm>
          <a:prstGeom prst="bentConnector3">
            <a:avLst>
              <a:gd name="adj1" fmla="val 100086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6176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B7C69B0-7DB2-4FB8-881A-4CE5C098D787}"/>
              </a:ext>
            </a:extLst>
          </p:cNvPr>
          <p:cNvSpPr/>
          <p:nvPr/>
        </p:nvSpPr>
        <p:spPr>
          <a:xfrm>
            <a:off x="2043753" y="2367722"/>
            <a:ext cx="5148772" cy="408594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ed&#10;&#10;Description automatically generated">
            <a:extLst>
              <a:ext uri="{FF2B5EF4-FFF2-40B4-BE49-F238E27FC236}">
                <a16:creationId xmlns:a16="http://schemas.microsoft.com/office/drawing/2014/main" id="{81FE0A6B-49B9-4481-AE9F-A820810F4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" b="96963" l="21667" r="82917">
                        <a14:foregroundMark x1="21667" y1="24972" x2="31719" y2="16423"/>
                        <a14:foregroundMark x1="31719" y1="16423" x2="60417" y2="12486"/>
                        <a14:foregroundMark x1="60417" y1="12486" x2="76823" y2="18448"/>
                        <a14:foregroundMark x1="22448" y1="4274" x2="53542" y2="74241"/>
                        <a14:foregroundMark x1="53542" y1="74241" x2="67014" y2="87515"/>
                        <a14:foregroundMark x1="76979" y1="51519" x2="80432" y2="41640"/>
                        <a14:foregroundMark x1="23854" y1="3037" x2="43542" y2="337"/>
                        <a14:foregroundMark x1="43542" y1="337" x2="71563" y2="2587"/>
                        <a14:foregroundMark x1="74896" y1="1012" x2="39948" y2="52081"/>
                        <a14:foregroundMark x1="39948" y1="52081" x2="39948" y2="52081"/>
                        <a14:foregroundMark x1="43802" y1="12823" x2="48021" y2="66817"/>
                        <a14:foregroundMark x1="48021" y1="66817" x2="48698" y2="69066"/>
                        <a14:foregroundMark x1="29271" y1="15411" x2="30000" y2="71991"/>
                        <a14:foregroundMark x1="30000" y1="71991" x2="30417" y2="76490"/>
                        <a14:backgroundMark x1="67240" y1="92576" x2="84271" y2="90776"/>
                        <a14:backgroundMark x1="68229" y1="97300" x2="87083" y2="92351"/>
                        <a14:backgroundMark x1="77292" y1="97300" x2="68542" y2="89539"/>
                        <a14:backgroundMark x1="67344" y1="89539" x2="69375" y2="87739"/>
                        <a14:backgroundMark x1="79635" y1="32733" x2="84063" y2="41282"/>
                        <a14:backgroundMark x1="79635" y1="38470" x2="85573" y2="46007"/>
                        <a14:backgroundMark x1="81719" y1="39258" x2="83646" y2="34308"/>
                        <a14:backgroundMark x1="81927" y1="34083" x2="84427" y2="36220"/>
                        <a14:backgroundMark x1="67031" y1="89764" x2="68385" y2="88301"/>
                        <a14:backgroundMark x1="66823" y1="88301" x2="68177" y2="8728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 l="19568" r="16695"/>
          <a:stretch/>
        </p:blipFill>
        <p:spPr>
          <a:xfrm>
            <a:off x="7210775" y="2004210"/>
            <a:ext cx="5110934" cy="3712830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F26A0E98-0D8B-4317-A8A4-1AEDAE7CB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2" b="99663" l="38125" r="98125">
                        <a14:foregroundMark x1="37656" y1="14398" x2="37863" y2="29028"/>
                        <a14:foregroundMark x1="38948" y1="68292" x2="41771" y2="80765"/>
                        <a14:foregroundMark x1="41771" y1="80765" x2="56146" y2="94938"/>
                        <a14:foregroundMark x1="56146" y1="94938" x2="83698" y2="99775"/>
                        <a14:foregroundMark x1="38125" y1="16760" x2="73854" y2="6974"/>
                        <a14:foregroundMark x1="75625" y1="24409" x2="91146" y2="99213"/>
                        <a14:foregroundMark x1="79792" y1="33296" x2="90260" y2="73453"/>
                        <a14:foregroundMark x1="90260" y1="73453" x2="91719" y2="86502"/>
                        <a14:foregroundMark x1="80000" y1="56805" x2="85677" y2="55343"/>
                        <a14:foregroundMark x1="90313" y1="64454" x2="95156" y2="84139"/>
                        <a14:foregroundMark x1="90208" y1="59393" x2="93438" y2="76378"/>
                        <a14:foregroundMark x1="93438" y1="76378" x2="98125" y2="88526"/>
                        <a14:foregroundMark x1="82604" y1="34308" x2="90417" y2="99550"/>
                        <a14:foregroundMark x1="83542" y1="43757" x2="86302" y2="49719"/>
                        <a14:foregroundMark x1="83698" y1="41732" x2="84375" y2="54331"/>
                        <a14:foregroundMark x1="80573" y1="48706" x2="86510" y2="46907"/>
                        <a14:foregroundMark x1="85104" y1="40945" x2="87240" y2="48706"/>
                        <a14:foregroundMark x1="86979" y1="44319" x2="84167" y2="36670"/>
                        <a14:backgroundMark x1="38490" y1="45557" x2="37292" y2="62992"/>
                        <a14:backgroundMark x1="36927" y1="31046" x2="37188" y2="40495"/>
                        <a14:backgroundMark x1="37865" y1="34871" x2="37500" y2="49381"/>
                        <a14:backgroundMark x1="37865" y1="31834" x2="37865" y2="37458"/>
                        <a14:backgroundMark x1="37500" y1="31046" x2="38698" y2="32058"/>
                        <a14:backgroundMark x1="37396" y1="30259" x2="38958" y2="31496"/>
                        <a14:backgroundMark x1="38333" y1="61192" x2="37760" y2="7604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126000"/>
                    </a14:imgEffect>
                  </a14:imgLayer>
                </a14:imgProps>
              </a:ext>
            </a:extLst>
          </a:blip>
          <a:srcRect l="35382" r="1424"/>
          <a:stretch/>
        </p:blipFill>
        <p:spPr>
          <a:xfrm>
            <a:off x="2425758" y="2576014"/>
            <a:ext cx="4584642" cy="3359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5CB048-5736-4FDF-BD53-C70D46FA06E0}"/>
              </a:ext>
            </a:extLst>
          </p:cNvPr>
          <p:cNvSpPr/>
          <p:nvPr/>
        </p:nvSpPr>
        <p:spPr>
          <a:xfrm>
            <a:off x="0" y="274320"/>
            <a:ext cx="12192000" cy="744836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nivers Condensed" panose="020B0506020202050204" pitchFamily="34" charset="0"/>
              </a:rPr>
              <a:t> </a:t>
            </a:r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Крюк для растормаживания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23BBC63-5312-4AE2-8297-82D1EA504371}"/>
              </a:ext>
            </a:extLst>
          </p:cNvPr>
          <p:cNvSpPr/>
          <p:nvPr/>
        </p:nvSpPr>
        <p:spPr>
          <a:xfrm rot="4502600">
            <a:off x="3984488" y="3371708"/>
            <a:ext cx="172278" cy="644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5CF8F-E88C-4772-A7A6-039DEF0076DE}"/>
              </a:ext>
            </a:extLst>
          </p:cNvPr>
          <p:cNvSpPr txBox="1"/>
          <p:nvPr/>
        </p:nvSpPr>
        <p:spPr>
          <a:xfrm>
            <a:off x="5306603" y="2287202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Condensed" panose="020B0506020202050204" pitchFamily="34" charset="0"/>
              </a:rPr>
              <a:t>Снятие с тормозов</a:t>
            </a:r>
            <a:endParaRPr lang="en-US" dirty="0">
              <a:latin typeface="Univers Condensed" panose="020B0506020202050204" pitchFamily="34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B8C6F8E-E128-47EA-9A5E-B5B186C355AA}"/>
              </a:ext>
            </a:extLst>
          </p:cNvPr>
          <p:cNvCxnSpPr/>
          <p:nvPr/>
        </p:nvCxnSpPr>
        <p:spPr>
          <a:xfrm flipV="1">
            <a:off x="4404404" y="2628348"/>
            <a:ext cx="1205683" cy="936487"/>
          </a:xfrm>
          <a:prstGeom prst="bentConnector3">
            <a:avLst/>
          </a:prstGeom>
          <a:ln w="190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96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14F2F-3666-B047-B58F-2A4FF7C49D9C}"/>
              </a:ext>
            </a:extLst>
          </p:cNvPr>
          <p:cNvSpPr txBox="1"/>
          <p:nvPr/>
        </p:nvSpPr>
        <p:spPr>
          <a:xfrm>
            <a:off x="1835577" y="2766392"/>
            <a:ext cx="8520845" cy="20928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800" dirty="0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Характеристики и Габариты</a:t>
            </a:r>
            <a:endParaRPr lang="en-US" sz="6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uck&#10;&#10;Description automatically generated">
            <a:extLst>
              <a:ext uri="{FF2B5EF4-FFF2-40B4-BE49-F238E27FC236}">
                <a16:creationId xmlns:a16="http://schemas.microsoft.com/office/drawing/2014/main" id="{BFDC4EB8-81C1-4FC2-B548-127831EC7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799" y="1929468"/>
            <a:ext cx="4302853" cy="25817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247866-E335-4F5F-AC62-9EB6B5868B9F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Лучший в классе по скорости на уклоне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BF4ABC8-83E3-4942-871D-E8F4A7D74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138691"/>
              </p:ext>
            </p:extLst>
          </p:nvPr>
        </p:nvGraphicFramePr>
        <p:xfrm>
          <a:off x="631987" y="1700696"/>
          <a:ext cx="8128000" cy="479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2F763E4-1254-40F8-B2F9-C973ED1FCB7B}"/>
              </a:ext>
            </a:extLst>
          </p:cNvPr>
          <p:cNvSpPr txBox="1"/>
          <p:nvPr/>
        </p:nvSpPr>
        <p:spPr>
          <a:xfrm rot="16200000">
            <a:off x="33542" y="3735097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Скорость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 (</a:t>
            </a:r>
            <a:r>
              <a:rPr lang="ru-RU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км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/</a:t>
            </a:r>
            <a:r>
              <a:rPr lang="ru-RU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час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04238-0654-4E9E-ABD0-7AA2FE7ABBC7}"/>
              </a:ext>
            </a:extLst>
          </p:cNvPr>
          <p:cNvSpPr txBox="1"/>
          <p:nvPr/>
        </p:nvSpPr>
        <p:spPr>
          <a:xfrm>
            <a:off x="1371599" y="5853236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Univers Condensed" panose="020B0506020202050204" pitchFamily="34" charset="0"/>
              </a:rPr>
              <a:t>Уклон</a:t>
            </a:r>
            <a:endParaRPr lang="en-US" sz="1200" dirty="0">
              <a:solidFill>
                <a:schemeClr val="tx1">
                  <a:lumMod val="60000"/>
                  <a:lumOff val="40000"/>
                </a:schemeClr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E54FF8-1BD2-4F35-A066-873D48A127AE}"/>
              </a:ext>
            </a:extLst>
          </p:cNvPr>
          <p:cNvGrpSpPr>
            <a:grpSpLocks noChangeAspect="1"/>
          </p:cNvGrpSpPr>
          <p:nvPr/>
        </p:nvGrpSpPr>
        <p:grpSpPr>
          <a:xfrm>
            <a:off x="8686800" y="182880"/>
            <a:ext cx="1923964" cy="1923964"/>
            <a:chOff x="7245040" y="3740536"/>
            <a:chExt cx="2558005" cy="25580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389B50-84B1-4C51-8858-C81AC6CF158C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</a:schemeClr>
                </a:gs>
                <a:gs pos="50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899AD-1985-4B4E-81F2-D97307DD44F0}"/>
                </a:ext>
              </a:extLst>
            </p:cNvPr>
            <p:cNvSpPr txBox="1"/>
            <p:nvPr/>
          </p:nvSpPr>
          <p:spPr>
            <a:xfrm>
              <a:off x="7447663" y="4332578"/>
              <a:ext cx="2161315" cy="1301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ru-RU" sz="1400" b="1" cap="all" dirty="0">
                  <a:solidFill>
                    <a:srgbClr val="FFFFFF"/>
                  </a:solidFill>
                  <a:latin typeface="Univers Condensed"/>
                </a:rPr>
                <a:t>До </a:t>
              </a:r>
              <a:r>
                <a:rPr lang="en-US" sz="4000" b="1" cap="all" dirty="0">
                  <a:solidFill>
                    <a:srgbClr val="FFFFFF"/>
                  </a:solidFill>
                  <a:latin typeface="Univers Condensed"/>
                </a:rPr>
                <a:t>15%</a:t>
              </a:r>
              <a:r>
                <a:rPr lang="en-US" sz="1200" cap="all" dirty="0">
                  <a:solidFill>
                    <a:srgbClr val="FFFFFF"/>
                  </a:solidFill>
                  <a:latin typeface="Univers Condensed"/>
                </a:rPr>
                <a:t> </a:t>
              </a:r>
              <a:endParaRPr lang="en-US" sz="11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  <a:p>
              <a:pPr algn="ctr"/>
              <a:r>
                <a:rPr lang="ru-RU" sz="1200" cap="all" dirty="0">
                  <a:solidFill>
                    <a:srgbClr val="FFFFFF"/>
                  </a:solidFill>
                  <a:latin typeface="Univers Condensed"/>
                </a:rPr>
                <a:t>Быстрее на уклоне</a:t>
              </a:r>
              <a:endParaRPr lang="en-US" sz="1200" cap="all" dirty="0">
                <a:solidFill>
                  <a:srgbClr val="FFFFFF"/>
                </a:solidFill>
                <a:latin typeface="Univers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659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925C79-2AE9-438C-A0C8-DB590BA28E7B}"/>
              </a:ext>
            </a:extLst>
          </p:cNvPr>
          <p:cNvSpPr/>
          <p:nvPr/>
        </p:nvSpPr>
        <p:spPr>
          <a:xfrm>
            <a:off x="7243948" y="0"/>
            <a:ext cx="4948052" cy="149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56C0360-7746-44F8-A8D3-6D635D65D500}"/>
              </a:ext>
            </a:extLst>
          </p:cNvPr>
          <p:cNvSpPr/>
          <p:nvPr/>
        </p:nvSpPr>
        <p:spPr>
          <a:xfrm>
            <a:off x="11367021" y="2761173"/>
            <a:ext cx="376155" cy="2108925"/>
          </a:xfrm>
          <a:prstGeom prst="upArrow">
            <a:avLst>
              <a:gd name="adj1" fmla="val 50000"/>
              <a:gd name="adj2" fmla="val 9729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A6ECB-9D9D-4085-85C0-9F1F926A808D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Лучший в классе по усилию отрыва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46A804-A891-4CED-B1C2-CC46EE19B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991971"/>
              </p:ext>
            </p:extLst>
          </p:nvPr>
        </p:nvGraphicFramePr>
        <p:xfrm>
          <a:off x="678951" y="1740378"/>
          <a:ext cx="8128000" cy="4927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A664503A-0943-4393-BB31-E359988EA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38" b="95745" l="18206" r="100000">
                        <a14:foregroundMark x1="23835" y1="68853" x2="18294" y2="71809"/>
                        <a14:backgroundMark x1="72999" y1="70567" x2="72999" y2="70567"/>
                        <a14:backgroundMark x1="73439" y1="69622" x2="67194" y2="69917"/>
                        <a14:backgroundMark x1="63940" y1="70035" x2="62181" y2="70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196" t="38389" b="15604"/>
          <a:stretch/>
        </p:blipFill>
        <p:spPr>
          <a:xfrm>
            <a:off x="8632272" y="3884104"/>
            <a:ext cx="3444702" cy="2541864"/>
          </a:xfrm>
          <a:prstGeom prst="rect">
            <a:avLst/>
          </a:prstGeom>
        </p:spPr>
      </p:pic>
      <p:sp>
        <p:nvSpPr>
          <p:cNvPr id="11" name="Arrow: Circular 10">
            <a:extLst>
              <a:ext uri="{FF2B5EF4-FFF2-40B4-BE49-F238E27FC236}">
                <a16:creationId xmlns:a16="http://schemas.microsoft.com/office/drawing/2014/main" id="{128A0EC5-6AEA-4009-BA06-441B8C1F1CFF}"/>
              </a:ext>
            </a:extLst>
          </p:cNvPr>
          <p:cNvSpPr/>
          <p:nvPr/>
        </p:nvSpPr>
        <p:spPr>
          <a:xfrm rot="16200000">
            <a:off x="9751392" y="4437209"/>
            <a:ext cx="1387061" cy="14356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3291D-005B-480C-AF7B-D5B92825194A}"/>
              </a:ext>
            </a:extLst>
          </p:cNvPr>
          <p:cNvSpPr txBox="1"/>
          <p:nvPr/>
        </p:nvSpPr>
        <p:spPr>
          <a:xfrm>
            <a:off x="10610764" y="2401874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Гидравлическое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3F0A4-71F3-4AB3-BAE7-40543C3BB672}"/>
              </a:ext>
            </a:extLst>
          </p:cNvPr>
          <p:cNvSpPr txBox="1"/>
          <p:nvPr/>
        </p:nvSpPr>
        <p:spPr>
          <a:xfrm>
            <a:off x="10160808" y="5798713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Механическое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82BA5-80EB-4A35-88C1-78D0A82D36FC}"/>
              </a:ext>
            </a:extLst>
          </p:cNvPr>
          <p:cNvSpPr txBox="1"/>
          <p:nvPr/>
        </p:nvSpPr>
        <p:spPr>
          <a:xfrm>
            <a:off x="1803581" y="2591896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Univers Condensed" panose="020B0506020202050204" pitchFamily="34" charset="0"/>
              </a:rPr>
              <a:t>Гидр</a:t>
            </a:r>
            <a:endParaRPr lang="en-US" sz="1600" dirty="0">
              <a:solidFill>
                <a:schemeClr val="bg1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6E500-5227-4F60-BCA7-CEFFBDFD3782}"/>
              </a:ext>
            </a:extLst>
          </p:cNvPr>
          <p:cNvSpPr txBox="1"/>
          <p:nvPr/>
        </p:nvSpPr>
        <p:spPr>
          <a:xfrm>
            <a:off x="3462161" y="2790534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Гидр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65CA57-D6CE-4673-A57A-EA42CB4D815E}"/>
              </a:ext>
            </a:extLst>
          </p:cNvPr>
          <p:cNvSpPr txBox="1"/>
          <p:nvPr/>
        </p:nvSpPr>
        <p:spPr>
          <a:xfrm>
            <a:off x="5167137" y="2740428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Гидр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36E5E8-EA16-4947-8C68-3214FB5705CC}"/>
              </a:ext>
            </a:extLst>
          </p:cNvPr>
          <p:cNvSpPr txBox="1"/>
          <p:nvPr/>
        </p:nvSpPr>
        <p:spPr>
          <a:xfrm>
            <a:off x="2448583" y="2763015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Univers Condensed" panose="020B0506020202050204" pitchFamily="34" charset="0"/>
              </a:rPr>
              <a:t>Мех</a:t>
            </a:r>
            <a:endParaRPr lang="en-US" sz="1600" dirty="0">
              <a:solidFill>
                <a:schemeClr val="bg1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930952-1309-436B-9C43-03C80650C6A9}"/>
              </a:ext>
            </a:extLst>
          </p:cNvPr>
          <p:cNvSpPr txBox="1"/>
          <p:nvPr/>
        </p:nvSpPr>
        <p:spPr>
          <a:xfrm>
            <a:off x="4110611" y="318289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Мех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01B3FF-5BEF-42F6-A611-D162D518CBA5}"/>
              </a:ext>
            </a:extLst>
          </p:cNvPr>
          <p:cNvSpPr txBox="1"/>
          <p:nvPr/>
        </p:nvSpPr>
        <p:spPr>
          <a:xfrm>
            <a:off x="5820924" y="3338969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Мех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E9119-8E22-43F6-85F4-FA13CE9DD07F}"/>
              </a:ext>
            </a:extLst>
          </p:cNvPr>
          <p:cNvSpPr txBox="1"/>
          <p:nvPr/>
        </p:nvSpPr>
        <p:spPr>
          <a:xfrm>
            <a:off x="731494" y="1278226"/>
            <a:ext cx="78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Condensed" panose="020B0506020202050204" pitchFamily="34" charset="0"/>
              </a:rPr>
              <a:t>Мощнее усилие отрыва</a:t>
            </a:r>
            <a:r>
              <a:rPr lang="en-US" dirty="0">
                <a:latin typeface="Univers Condensed" panose="020B0506020202050204" pitchFamily="34" charset="0"/>
              </a:rPr>
              <a:t> = </a:t>
            </a:r>
            <a:r>
              <a:rPr lang="ru-RU" dirty="0">
                <a:latin typeface="Univers Condensed" panose="020B0506020202050204" pitchFamily="34" charset="0"/>
              </a:rPr>
              <a:t>Быстрее заполнение ковша </a:t>
            </a:r>
            <a:r>
              <a:rPr lang="en-US" dirty="0">
                <a:latin typeface="Univers Condensed" panose="020B0506020202050204" pitchFamily="34" charset="0"/>
              </a:rPr>
              <a:t>= </a:t>
            </a:r>
            <a:r>
              <a:rPr lang="ru-RU" dirty="0">
                <a:latin typeface="Univers Condensed" panose="020B0506020202050204" pitchFamily="34" charset="0"/>
              </a:rPr>
              <a:t>Быстрее рабочий цикл!</a:t>
            </a:r>
            <a:endParaRPr lang="en-US" dirty="0">
              <a:latin typeface="Univers Condensed" panose="020B050602020205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537E5-162B-45AA-8F25-EFDE205FED73}"/>
              </a:ext>
            </a:extLst>
          </p:cNvPr>
          <p:cNvGrpSpPr>
            <a:grpSpLocks noChangeAspect="1"/>
          </p:cNvGrpSpPr>
          <p:nvPr/>
        </p:nvGrpSpPr>
        <p:grpSpPr>
          <a:xfrm>
            <a:off x="8686800" y="182880"/>
            <a:ext cx="1923964" cy="1923964"/>
            <a:chOff x="7245040" y="3740536"/>
            <a:chExt cx="2558005" cy="255800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95DFA2C-60CA-4C1A-B25F-7B6DC2CF6D83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</a:schemeClr>
                </a:gs>
                <a:gs pos="50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1EA4FE-F638-4308-9003-DAA52DB2E76E}"/>
                </a:ext>
              </a:extLst>
            </p:cNvPr>
            <p:cNvSpPr txBox="1"/>
            <p:nvPr/>
          </p:nvSpPr>
          <p:spPr>
            <a:xfrm>
              <a:off x="7639382" y="4332578"/>
              <a:ext cx="1805650" cy="1301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ru-RU" sz="1400" b="1" cap="all" dirty="0">
                  <a:solidFill>
                    <a:srgbClr val="FFFFFF"/>
                  </a:solidFill>
                  <a:latin typeface="Univers Condensed"/>
                </a:rPr>
                <a:t>до</a:t>
              </a:r>
              <a:r>
                <a:rPr lang="en-US" sz="1400" b="1" cap="all" dirty="0">
                  <a:solidFill>
                    <a:srgbClr val="FFFFFF"/>
                  </a:solidFill>
                  <a:latin typeface="Univers Condensed"/>
                </a:rPr>
                <a:t> </a:t>
              </a:r>
              <a:r>
                <a:rPr lang="en-US" sz="4000" b="1" cap="all" dirty="0">
                  <a:solidFill>
                    <a:srgbClr val="FFFFFF"/>
                  </a:solidFill>
                  <a:latin typeface="Univers Condensed"/>
                </a:rPr>
                <a:t>10%</a:t>
              </a:r>
              <a:r>
                <a:rPr lang="en-US" sz="1200" cap="all" dirty="0">
                  <a:solidFill>
                    <a:srgbClr val="FFFFFF"/>
                  </a:solidFill>
                  <a:latin typeface="Univers Condensed"/>
                </a:rPr>
                <a:t> </a:t>
              </a:r>
              <a:endParaRPr lang="en-US" sz="11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  <a:p>
              <a:pPr algn="ctr"/>
              <a:r>
                <a:rPr lang="ru-RU" sz="1200" cap="all" dirty="0">
                  <a:solidFill>
                    <a:srgbClr val="FFFFFF"/>
                  </a:solidFill>
                  <a:latin typeface="Univers Condensed"/>
                </a:rPr>
                <a:t>Сильнее усилие отрыва</a:t>
              </a:r>
              <a:endParaRPr lang="en-US" sz="1200" cap="all" dirty="0">
                <a:solidFill>
                  <a:srgbClr val="FFFFFF"/>
                </a:solidFill>
                <a:latin typeface="Univers Condensed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F301D41-297E-4262-BA9C-C733440EB259}"/>
              </a:ext>
            </a:extLst>
          </p:cNvPr>
          <p:cNvSpPr txBox="1"/>
          <p:nvPr/>
        </p:nvSpPr>
        <p:spPr>
          <a:xfrm>
            <a:off x="6832391" y="2790534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Гидр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A91D5-F7B5-4937-B4D9-2F55666B9FD8}"/>
              </a:ext>
            </a:extLst>
          </p:cNvPr>
          <p:cNvSpPr txBox="1"/>
          <p:nvPr/>
        </p:nvSpPr>
        <p:spPr>
          <a:xfrm>
            <a:off x="7455935" y="3259723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Мех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475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6AB185-F50E-4D7E-9A90-9B80E83CCB03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Лидер по производительности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ED2604-18AF-4928-BB64-332E99E70D82}"/>
              </a:ext>
            </a:extLst>
          </p:cNvPr>
          <p:cNvGrpSpPr>
            <a:grpSpLocks noChangeAspect="1"/>
          </p:cNvGrpSpPr>
          <p:nvPr/>
        </p:nvGrpSpPr>
        <p:grpSpPr>
          <a:xfrm>
            <a:off x="8686800" y="182880"/>
            <a:ext cx="1920240" cy="1920240"/>
            <a:chOff x="7245040" y="3740536"/>
            <a:chExt cx="2558005" cy="255800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AB0161-0D94-4DFC-9C3A-FA15FCF8A8D0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>
              <a:gsLst>
                <a:gs pos="0">
                  <a:schemeClr val="tx1">
                    <a:shade val="30000"/>
                    <a:satMod val="115000"/>
                  </a:schemeClr>
                </a:gs>
                <a:gs pos="50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B45E5-6954-4D9E-8C7B-1ADDF9242294}"/>
                </a:ext>
              </a:extLst>
            </p:cNvPr>
            <p:cNvSpPr txBox="1"/>
            <p:nvPr/>
          </p:nvSpPr>
          <p:spPr>
            <a:xfrm>
              <a:off x="7508961" y="4401381"/>
              <a:ext cx="2030163" cy="1301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1400" b="1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до</a:t>
              </a:r>
              <a:r>
                <a:rPr lang="en-US" sz="1400" b="1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 </a:t>
              </a:r>
              <a:r>
                <a:rPr lang="en-US" sz="4000" b="1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14%</a:t>
              </a:r>
            </a:p>
            <a:p>
              <a:pPr algn="ctr"/>
              <a:r>
                <a:rPr lang="ru-RU" sz="105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Более продуктивен</a:t>
              </a:r>
              <a:r>
                <a:rPr lang="en-US" sz="120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 </a:t>
              </a:r>
              <a:endParaRPr lang="en-US" sz="10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BCE5A2-3D5C-42FF-8923-00C329DAC1C9}"/>
              </a:ext>
            </a:extLst>
          </p:cNvPr>
          <p:cNvSpPr txBox="1"/>
          <p:nvPr/>
        </p:nvSpPr>
        <p:spPr>
          <a:xfrm>
            <a:off x="7206533" y="2590723"/>
            <a:ext cx="47314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u="sng" dirty="0"/>
              <a:t>В сравнении</a:t>
            </a:r>
            <a:r>
              <a:rPr lang="en-US" dirty="0"/>
              <a:t>​</a:t>
            </a:r>
          </a:p>
          <a:p>
            <a:pPr fontAlgn="base"/>
            <a:r>
              <a:rPr lang="en-US" dirty="0"/>
              <a:t>100 </a:t>
            </a:r>
            <a:r>
              <a:rPr lang="ru-RU" dirty="0"/>
              <a:t>м от забоя до места выгрузки</a:t>
            </a:r>
          </a:p>
          <a:p>
            <a:pPr fontAlgn="base"/>
            <a:r>
              <a:rPr lang="ru-RU" dirty="0"/>
              <a:t>8-ми часовая смена</a:t>
            </a:r>
            <a:r>
              <a:rPr lang="en-US" dirty="0"/>
              <a:t>​</a:t>
            </a:r>
          </a:p>
          <a:p>
            <a:pPr fontAlgn="base"/>
            <a:r>
              <a:rPr lang="ru-RU" dirty="0"/>
              <a:t>На 2й передаче с максимальной скоростью</a:t>
            </a:r>
            <a:endParaRPr lang="en-US" dirty="0"/>
          </a:p>
          <a:p>
            <a:pPr fontAlgn="base"/>
            <a:r>
              <a:rPr lang="ru-RU" dirty="0"/>
              <a:t>На </a:t>
            </a:r>
            <a:r>
              <a:rPr lang="en-US" dirty="0"/>
              <a:t>10% </a:t>
            </a:r>
            <a:r>
              <a:rPr lang="ru-RU" dirty="0"/>
              <a:t>быстрее заполнение ковша</a:t>
            </a:r>
            <a:endParaRPr lang="en-US" dirty="0"/>
          </a:p>
          <a:p>
            <a:pPr fontAlgn="base"/>
            <a:r>
              <a:rPr lang="ru-RU" dirty="0"/>
              <a:t>На </a:t>
            </a:r>
            <a:r>
              <a:rPr lang="en-US" dirty="0"/>
              <a:t>15% </a:t>
            </a:r>
            <a:r>
              <a:rPr lang="ru-RU" dirty="0"/>
              <a:t>быстрее скорость при транспортировке</a:t>
            </a:r>
            <a:endParaRPr lang="en-US" dirty="0"/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ru-RU" b="1" dirty="0"/>
              <a:t>Выгода до</a:t>
            </a:r>
            <a:r>
              <a:rPr lang="en-US" b="1" dirty="0"/>
              <a:t> 100 </a:t>
            </a:r>
            <a:r>
              <a:rPr lang="ru-RU" b="1" dirty="0"/>
              <a:t>тонн перевозимого материала в смену</a:t>
            </a:r>
            <a:r>
              <a:rPr lang="en-US" dirty="0"/>
              <a:t>​</a:t>
            </a:r>
          </a:p>
          <a:p>
            <a:endParaRPr lang="en-US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D73D931-E497-4865-8114-9C50E359E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109555"/>
              </p:ext>
            </p:extLst>
          </p:nvPr>
        </p:nvGraphicFramePr>
        <p:xfrm>
          <a:off x="497840" y="1899920"/>
          <a:ext cx="6604000" cy="420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3435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uck, yellow, transport, bus&#10;&#10;Description automatically generated">
            <a:extLst>
              <a:ext uri="{FF2B5EF4-FFF2-40B4-BE49-F238E27FC236}">
                <a16:creationId xmlns:a16="http://schemas.microsoft.com/office/drawing/2014/main" id="{3B7AF9E8-0492-4524-8385-FC71BDDE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6" r="22870"/>
          <a:stretch/>
        </p:blipFill>
        <p:spPr>
          <a:xfrm>
            <a:off x="8827228" y="2671691"/>
            <a:ext cx="2916971" cy="378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3C9B5-37C4-462A-956E-BABB42C232ED}"/>
              </a:ext>
            </a:extLst>
          </p:cNvPr>
          <p:cNvSpPr txBox="1"/>
          <p:nvPr/>
        </p:nvSpPr>
        <p:spPr>
          <a:xfrm>
            <a:off x="595176" y="5215804"/>
            <a:ext cx="7602875" cy="1230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ea typeface="+mn-ea"/>
                <a:cs typeface="+mn-cs"/>
              </a:rPr>
              <a:t>Разработан для удобства при обслуживании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ea typeface="+mn-ea"/>
                <a:cs typeface="+mn-cs"/>
              </a:rPr>
              <a:t>Сенсорный экран с отображающимися данными в текущем режиме времени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ea typeface="+mn-ea"/>
                <a:cs typeface="+mn-cs"/>
              </a:rPr>
              <a:t>облегчает обслуживание и проверку работы погрузчика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ea typeface="+mn-ea"/>
                <a:cs typeface="+mn-cs"/>
              </a:rPr>
              <a:t>Все работы по обслуживанию проводятся с почвы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5B62E-5A9B-4FC4-BAC6-0292F17C70BD}"/>
              </a:ext>
            </a:extLst>
          </p:cNvPr>
          <p:cNvSpPr txBox="1"/>
          <p:nvPr/>
        </p:nvSpPr>
        <p:spPr>
          <a:xfrm>
            <a:off x="595176" y="3233272"/>
            <a:ext cx="10719859" cy="1982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1400" b="1" dirty="0">
                <a:solidFill>
                  <a:srgbClr val="2E080C"/>
                </a:solidFill>
              </a:rPr>
              <a:t>Разработан для высокой производительности</a:t>
            </a:r>
            <a:endParaRPr lang="en-US" sz="1400" b="1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Дизельный двигатель </a:t>
            </a:r>
            <a:r>
              <a:rPr lang="en-US" sz="1400" dirty="0">
                <a:solidFill>
                  <a:srgbClr val="2E080C"/>
                </a:solidFill>
              </a:rPr>
              <a:t>MSHA/CANMET </a:t>
            </a:r>
            <a:r>
              <a:rPr lang="ru-RU" sz="1400" dirty="0">
                <a:solidFill>
                  <a:srgbClr val="2E080C"/>
                </a:solidFill>
              </a:rPr>
              <a:t>«Евро</a:t>
            </a:r>
            <a:r>
              <a:rPr lang="en-US" sz="1400" dirty="0">
                <a:solidFill>
                  <a:srgbClr val="2E080C"/>
                </a:solidFill>
              </a:rPr>
              <a:t> 3</a:t>
            </a:r>
            <a:r>
              <a:rPr lang="ru-RU" sz="1400" dirty="0">
                <a:solidFill>
                  <a:srgbClr val="2E080C"/>
                </a:solidFill>
              </a:rPr>
              <a:t>»</a:t>
            </a:r>
            <a:endParaRPr lang="en-US" sz="1400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Кинематика стрелы с кулисой «</a:t>
            </a:r>
            <a:r>
              <a:rPr lang="en-US" sz="1400" dirty="0">
                <a:solidFill>
                  <a:srgbClr val="2E080C"/>
                </a:solidFill>
              </a:rPr>
              <a:t>Z-bar</a:t>
            </a:r>
            <a:r>
              <a:rPr lang="ru-RU" sz="1400" dirty="0">
                <a:solidFill>
                  <a:srgbClr val="2E080C"/>
                </a:solidFill>
              </a:rPr>
              <a:t>», дающая погрузчику самое мощное усилие отрыва при загрузке, </a:t>
            </a:r>
          </a:p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1400" dirty="0">
                <a:solidFill>
                  <a:srgbClr val="2E080C"/>
                </a:solidFill>
              </a:rPr>
              <a:t>и самое короткое время цикла движения стрелы, в сравнении моделями других производителей</a:t>
            </a:r>
            <a:endParaRPr lang="en-US" sz="1400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Усиленный силовой модуль, позволяющий максимальный контакт с почвой при внедрении в забой</a:t>
            </a:r>
            <a:endParaRPr lang="en-US" sz="1400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Самый быстрый погрузчик в данном классе при транспортировке</a:t>
            </a:r>
            <a:endParaRPr lang="en-US" sz="1400" dirty="0">
              <a:solidFill>
                <a:srgbClr val="2E080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A922D7-03E2-4F63-8BF9-5B16C54469E0}"/>
              </a:ext>
            </a:extLst>
          </p:cNvPr>
          <p:cNvSpPr txBox="1"/>
          <p:nvPr/>
        </p:nvSpPr>
        <p:spPr>
          <a:xfrm>
            <a:off x="595176" y="1388303"/>
            <a:ext cx="6544533" cy="1982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1400" b="1" dirty="0">
                <a:solidFill>
                  <a:srgbClr val="2E080C"/>
                </a:solidFill>
              </a:rPr>
              <a:t>Разработан для безопасной и комфортной работы оператора</a:t>
            </a:r>
            <a:endParaRPr lang="en-US" sz="1400" b="1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Просторная звуко-изолированная кабина (</a:t>
            </a:r>
            <a:r>
              <a:rPr lang="en-US" sz="1400" dirty="0">
                <a:solidFill>
                  <a:srgbClr val="2E080C"/>
                </a:solidFill>
              </a:rPr>
              <a:t>ROPS/FOPS</a:t>
            </a:r>
            <a:r>
              <a:rPr lang="ru-RU" sz="1400" dirty="0">
                <a:solidFill>
                  <a:srgbClr val="2E080C"/>
                </a:solidFill>
              </a:rPr>
              <a:t>)</a:t>
            </a:r>
            <a:r>
              <a:rPr lang="en-US" sz="1400" dirty="0">
                <a:solidFill>
                  <a:srgbClr val="2E080C"/>
                </a:solidFill>
              </a:rPr>
              <a:t> </a:t>
            </a:r>
            <a:endParaRPr lang="ru-RU" sz="1400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cs typeface="Calibri"/>
              </a:rPr>
              <a:t>Великолепный обзор из кабины</a:t>
            </a:r>
            <a:endParaRPr lang="en-US" sz="1400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Концевой выключатель двери, блокирующий движение погрузчика при открытой двери</a:t>
            </a:r>
            <a:endParaRPr lang="en-US" sz="1400" dirty="0">
              <a:solidFill>
                <a:srgbClr val="2E080C"/>
              </a:solidFill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</a:rPr>
              <a:t>Отсутствие в кабине рукавов высокого давления</a:t>
            </a:r>
            <a:endParaRPr lang="en-US" sz="1400" dirty="0">
              <a:solidFill>
                <a:srgbClr val="2E080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EEA39-EEC2-44A5-8175-5C6480CF666F}"/>
              </a:ext>
            </a:extLst>
          </p:cNvPr>
          <p:cNvSpPr/>
          <p:nvPr/>
        </p:nvSpPr>
        <p:spPr>
          <a:xfrm>
            <a:off x="0" y="274320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latin typeface="Univers Condensed" panose="020B0506020202050204" pitchFamily="34" charset="0"/>
              </a:rPr>
              <a:t> WX07: </a:t>
            </a:r>
            <a:r>
              <a:rPr lang="ru-RU" sz="3200" dirty="0">
                <a:latin typeface="Univers Condensed" panose="020B0506020202050204" pitchFamily="34" charset="0"/>
              </a:rPr>
              <a:t>Обзор модели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pic>
        <p:nvPicPr>
          <p:cNvPr id="13" name="Picture 12" descr="A picture containing yellow&#10;&#10;Description automatically generated">
            <a:extLst>
              <a:ext uri="{FF2B5EF4-FFF2-40B4-BE49-F238E27FC236}">
                <a16:creationId xmlns:a16="http://schemas.microsoft.com/office/drawing/2014/main" id="{8FDD5024-6C08-487E-998F-4F8DF42FF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56" b="89500" l="7967" r="91600">
                        <a14:foregroundMark x1="11800" y1="82556" x2="11800" y2="82556"/>
                        <a14:foregroundMark x1="8433" y1="84056" x2="8433" y2="84056"/>
                        <a14:foregroundMark x1="9200" y1="84500" x2="9200" y2="84500"/>
                        <a14:foregroundMark x1="23833" y1="85722" x2="23833" y2="85722"/>
                        <a14:foregroundMark x1="43867" y1="22556" x2="43867" y2="22556"/>
                        <a14:foregroundMark x1="22033" y1="53000" x2="22033" y2="53000"/>
                        <a14:foregroundMark x1="7967" y1="83389" x2="7967" y2="83389"/>
                        <a14:foregroundMark x1="9433" y1="82056" x2="9433" y2="82056"/>
                        <a14:foregroundMark x1="84533" y1="32111" x2="82367" y2="51611"/>
                        <a14:foregroundMark x1="82367" y1="51611" x2="75700" y2="60056"/>
                        <a14:foregroundMark x1="74400" y1="45611" x2="77433" y2="50667"/>
                        <a14:foregroundMark x1="78000" y1="30056" x2="74733" y2="35389"/>
                        <a14:foregroundMark x1="90267" y1="54611" x2="91600" y2="64722"/>
                        <a14:foregroundMark x1="73167" y1="42222" x2="72200" y2="55833"/>
                        <a14:foregroundMark x1="73267" y1="67722" x2="79067" y2="61167"/>
                        <a14:foregroundMark x1="73833" y1="70278" x2="75633" y2="76056"/>
                        <a14:foregroundMark x1="72200" y1="76722" x2="74067" y2="78222"/>
                        <a14:foregroundMark x1="83733" y1="73278" x2="88233" y2="73056"/>
                        <a14:foregroundMark x1="85133" y1="32667" x2="85600" y2="37000"/>
                        <a14:foregroundMark x1="72200" y1="30611" x2="73100" y2="31167"/>
                        <a14:foregroundMark x1="80633" y1="28000" x2="79233" y2="28444"/>
                        <a14:foregroundMark x1="69167" y1="40444" x2="74000" y2="39500"/>
                        <a14:foregroundMark x1="50433" y1="87889" x2="51733" y2="88056"/>
                        <a14:foregroundMark x1="9833" y1="84222" x2="9833" y2="84222"/>
                        <a14:foregroundMark x1="9833" y1="83944" x2="12200" y2="83778"/>
                        <a14:foregroundMark x1="14900" y1="84333" x2="34967" y2="86667"/>
                        <a14:foregroundMark x1="34967" y1="87611" x2="52700" y2="89500"/>
                        <a14:foregroundMark x1="52700" y1="89500" x2="53200" y2="89111"/>
                        <a14:foregroundMark x1="89367" y1="52444" x2="91267" y2="53500"/>
                        <a14:foregroundMark x1="23167" y1="50000" x2="20000" y2="61167"/>
                        <a14:foregroundMark x1="29633" y1="33333" x2="38467" y2="31556"/>
                        <a14:foregroundMark x1="38467" y1="31556" x2="38567" y2="31556"/>
                        <a14:foregroundMark x1="34700" y1="32111" x2="38733" y2="31278"/>
                        <a14:foregroundMark x1="28100" y1="33778" x2="29233" y2="33611"/>
                        <a14:foregroundMark x1="39633" y1="25833" x2="39467" y2="26278"/>
                      </a14:backgroundRemoval>
                    </a14:imgEffect>
                  </a14:imgLayer>
                </a14:imgProps>
              </a:ext>
            </a:extLst>
          </a:blip>
          <a:srcRect l="4875" t="16841" r="3831" b="4766"/>
          <a:stretch/>
        </p:blipFill>
        <p:spPr>
          <a:xfrm>
            <a:off x="7060196" y="339915"/>
            <a:ext cx="4928398" cy="25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2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5BA79F-8B0B-45C4-AB0F-A0C4A8809D3F}"/>
              </a:ext>
            </a:extLst>
          </p:cNvPr>
          <p:cNvSpPr/>
          <p:nvPr/>
        </p:nvSpPr>
        <p:spPr>
          <a:xfrm>
            <a:off x="0" y="274320"/>
            <a:ext cx="12192000" cy="744836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nivers Condensed" panose="020B0506020202050204" pitchFamily="34" charset="0"/>
              </a:rPr>
              <a:t> </a:t>
            </a:r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Габариты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677D4-D946-4E66-A1EB-C35146C5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63" y="1354535"/>
            <a:ext cx="9951874" cy="522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1F7A9-2D82-492B-8523-CC361F024E19}"/>
              </a:ext>
            </a:extLst>
          </p:cNvPr>
          <p:cNvSpPr txBox="1"/>
          <p:nvPr/>
        </p:nvSpPr>
        <p:spPr>
          <a:xfrm>
            <a:off x="315889" y="651752"/>
            <a:ext cx="11257376" cy="749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WX07: Overall Dimensional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ECB66D-AEB6-4831-B722-EDD87F0B332E}"/>
              </a:ext>
            </a:extLst>
          </p:cNvPr>
          <p:cNvSpPr/>
          <p:nvPr/>
        </p:nvSpPr>
        <p:spPr>
          <a:xfrm>
            <a:off x="0" y="274320"/>
            <a:ext cx="12192000" cy="744836"/>
          </a:xfrm>
          <a:prstGeom prst="rect">
            <a:avLst/>
          </a:prstGeom>
          <a:solidFill>
            <a:srgbClr val="213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Univers Condensed" panose="020B0506020202050204" pitchFamily="34" charset="0"/>
              </a:rPr>
              <a:t> </a:t>
            </a:r>
            <a:r>
              <a:rPr lang="en-US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Габариты</a:t>
            </a:r>
            <a:endParaRPr lang="en-US" sz="3200" dirty="0">
              <a:latin typeface="Univers Condensed" panose="020B0506020202050204" pitchFamily="34" charset="0"/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73A91F96-CBAB-4854-BB26-D7F2B743BF0E}"/>
              </a:ext>
            </a:extLst>
          </p:cNvPr>
          <p:cNvGrpSpPr/>
          <p:nvPr/>
        </p:nvGrpSpPr>
        <p:grpSpPr>
          <a:xfrm>
            <a:off x="1523579" y="1601144"/>
            <a:ext cx="8841996" cy="4982536"/>
            <a:chOff x="750815" y="1409875"/>
            <a:chExt cx="8841996" cy="4982536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0E9AF6CB-E433-4226-B7D6-F5E40AA9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815" y="1409875"/>
              <a:ext cx="8716161" cy="4853435"/>
            </a:xfrm>
            <a:prstGeom prst="rect">
              <a:avLst/>
            </a:prstGeom>
          </p:spPr>
        </p:pic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EF45A15A-E5F6-414E-BBB9-9AF7CDCF851F}"/>
                </a:ext>
              </a:extLst>
            </p:cNvPr>
            <p:cNvSpPr/>
            <p:nvPr/>
          </p:nvSpPr>
          <p:spPr>
            <a:xfrm>
              <a:off x="4223857" y="5993934"/>
              <a:ext cx="5368954" cy="398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9656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7178C2-8581-0F4F-86B9-0E00D50FAA28}"/>
              </a:ext>
            </a:extLst>
          </p:cNvPr>
          <p:cNvSpPr/>
          <p:nvPr/>
        </p:nvSpPr>
        <p:spPr>
          <a:xfrm>
            <a:off x="0" y="0"/>
            <a:ext cx="12560968" cy="8165112"/>
          </a:xfrm>
          <a:prstGeom prst="rect">
            <a:avLst/>
          </a:prstGeom>
          <a:solidFill>
            <a:srgbClr val="213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6AEEA0-A71A-6745-9283-B503AFAFECD0}"/>
              </a:ext>
            </a:extLst>
          </p:cNvPr>
          <p:cNvCxnSpPr>
            <a:cxnSpLocks/>
          </p:cNvCxnSpPr>
          <p:nvPr/>
        </p:nvCxnSpPr>
        <p:spPr>
          <a:xfrm>
            <a:off x="5604983" y="1721222"/>
            <a:ext cx="0" cy="30659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E2412A7-254D-446D-8FE5-1CC815A9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31899" y="0"/>
            <a:ext cx="12560968" cy="8165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6B65C-BE77-8F48-AB12-E82834117260}"/>
              </a:ext>
            </a:extLst>
          </p:cNvPr>
          <p:cNvSpPr txBox="1"/>
          <p:nvPr/>
        </p:nvSpPr>
        <p:spPr>
          <a:xfrm>
            <a:off x="1796595" y="0"/>
            <a:ext cx="3313164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F0502020204030204" pitchFamily="34" charset="0"/>
                <a:ea typeface="+mn-ea"/>
                <a:cs typeface="Univers Condensed" panose="020F0502020204030204" pitchFamily="34" charset="0"/>
              </a:rPr>
              <a:t>Trust your LHD Loader needs to Komatsu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0ACAA-FF87-8245-B187-8CE238297623}"/>
              </a:ext>
            </a:extLst>
          </p:cNvPr>
          <p:cNvSpPr txBox="1"/>
          <p:nvPr/>
        </p:nvSpPr>
        <p:spPr>
          <a:xfrm>
            <a:off x="6123438" y="0"/>
            <a:ext cx="331315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cs typeface="Univers Condensed" panose="020F0502020204030204" pitchFamily="34" charset="0"/>
              </a:rPr>
              <a:t>Komatsu Mining is the premiere provider of LHD loaders designed to fit your needs.</a:t>
            </a:r>
            <a:r>
              <a:rPr lang="en-US" sz="2200" b="1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 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+mn-ea"/>
              <a:cs typeface="Univers Condensed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cs typeface="Univers Condensed" panose="020F0502020204030204" pitchFamily="34" charset="0"/>
              </a:rPr>
              <a:t>Our</a:t>
            </a:r>
            <a:r>
              <a:rPr lang="en-US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cs typeface="Univers Condensed" panose="020F0502020204030204" pitchFamily="34" charset="0"/>
              </a:rPr>
              <a:t>machines are safe, reliable, and productive. Best of all, they are designed to lower your total cost of ownership.</a:t>
            </a:r>
            <a:endParaRPr lang="en-US">
              <a:latin typeface="Univers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+mn-ea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8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09E46-22A0-FB46-A6FF-AF60D9E8C069}"/>
              </a:ext>
            </a:extLst>
          </p:cNvPr>
          <p:cNvSpPr txBox="1"/>
          <p:nvPr/>
        </p:nvSpPr>
        <p:spPr>
          <a:xfrm>
            <a:off x="1835577" y="2766392"/>
            <a:ext cx="9404323" cy="20928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6800" b="1" dirty="0">
                <a:solidFill>
                  <a:schemeClr val="bg1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WXO7</a:t>
            </a:r>
            <a:r>
              <a:rPr lang="en-US" sz="6800" dirty="0">
                <a:solidFill>
                  <a:schemeClr val="bg1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 </a:t>
            </a:r>
          </a:p>
          <a:p>
            <a:r>
              <a:rPr lang="ru-RU" sz="6800" dirty="0">
                <a:solidFill>
                  <a:schemeClr val="bg1"/>
                </a:solidFill>
                <a:latin typeface="Univers Condensed"/>
                <a:cs typeface="Univers Condensed" panose="020F0502020204030204" pitchFamily="34" charset="0"/>
              </a:rPr>
              <a:t>Основные преимущества и доп. оборудование</a:t>
            </a:r>
            <a:endParaRPr lang="en-US" sz="6800" dirty="0">
              <a:solidFill>
                <a:schemeClr val="bg1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5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CCF5-7E46-4374-AEA3-16AFC8862E4A}"/>
              </a:ext>
            </a:extLst>
          </p:cNvPr>
          <p:cNvSpPr txBox="1">
            <a:spLocks/>
          </p:cNvSpPr>
          <p:nvPr/>
        </p:nvSpPr>
        <p:spPr>
          <a:xfrm>
            <a:off x="960288" y="164970"/>
            <a:ext cx="10969625" cy="54768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Univers Condensed" panose="020B0506020202050204" pitchFamily="34" charset="0"/>
                <a:cs typeface="Calibri" panose="020F0502020204030204" pitchFamily="34" charset="0"/>
              </a:rPr>
              <a:t>WX04 Operator Cabin</a:t>
            </a:r>
            <a:endParaRPr lang="es-PE" sz="3200">
              <a:latin typeface="Univers Condensed" panose="020B050602020205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2C8504-8418-458A-AA85-048A0ED6A095}"/>
              </a:ext>
            </a:extLst>
          </p:cNvPr>
          <p:cNvSpPr/>
          <p:nvPr/>
        </p:nvSpPr>
        <p:spPr>
          <a:xfrm>
            <a:off x="461345" y="988160"/>
            <a:ext cx="58328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solidFill>
                  <a:srgbClr val="203F99"/>
                </a:solidFill>
                <a:latin typeface="Univers Condensed" panose="020B0506020202050204" pitchFamily="34" charset="0"/>
                <a:cs typeface="Calibri"/>
              </a:rPr>
              <a:t>Эргономичная кабина</a:t>
            </a:r>
            <a:endParaRPr lang="en-US" sz="2000" b="1" dirty="0">
              <a:solidFill>
                <a:srgbClr val="203F99"/>
              </a:solidFill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Сертифицирована по стандарту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ROPS/FOPS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Климат контроль</a:t>
            </a: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Лучшая звукоизоляция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Раздельно регулируемые дворники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Ступени против проскальзывания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03F99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Дополнительная камера для обзора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B6DC3-2ABF-468B-B4ED-0C1504F7CB22}"/>
              </a:ext>
            </a:extLst>
          </p:cNvPr>
          <p:cNvSpPr/>
          <p:nvPr/>
        </p:nvSpPr>
        <p:spPr>
          <a:xfrm>
            <a:off x="0" y="169924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latin typeface="Univers Condensed" panose="020B0506020202050204" pitchFamily="34" charset="0"/>
              </a:rPr>
              <a:t> WX07: </a:t>
            </a:r>
            <a:r>
              <a:rPr lang="ru-RU" sz="3200" dirty="0">
                <a:latin typeface="Univers Condensed" panose="020B0506020202050204" pitchFamily="34" charset="0"/>
              </a:rPr>
              <a:t>Самая удобная кабина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CE572-C0D3-48F9-9523-3E0457F7A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061" y="1079596"/>
            <a:ext cx="3097629" cy="3361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61596-5514-4F1C-AEE0-4F5BDB5FFD60}"/>
              </a:ext>
            </a:extLst>
          </p:cNvPr>
          <p:cNvSpPr txBox="1"/>
          <p:nvPr/>
        </p:nvSpPr>
        <p:spPr>
          <a:xfrm>
            <a:off x="5078360" y="1741210"/>
            <a:ext cx="270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Condensed" panose="020B0506020202050204" pitchFamily="34" charset="0"/>
              </a:rPr>
              <a:t>Джойстики регулируются </a:t>
            </a:r>
          </a:p>
          <a:p>
            <a:r>
              <a:rPr lang="ru-RU" dirty="0">
                <a:latin typeface="Univers Condensed" panose="020B0506020202050204" pitchFamily="34" charset="0"/>
              </a:rPr>
              <a:t>под вес оператора</a:t>
            </a:r>
            <a:endParaRPr lang="en-US" dirty="0">
              <a:latin typeface="Univers Condensed" panose="020B0506020202050204" pitchFamily="34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E555A7A-8A82-4931-A1C9-743AF33A49D0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7225052" y="1595547"/>
            <a:ext cx="419917" cy="2003904"/>
          </a:xfrm>
          <a:prstGeom prst="bentConnector2">
            <a:avLst/>
          </a:prstGeom>
          <a:ln w="12700"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1">
            <a:extLst>
              <a:ext uri="{FF2B5EF4-FFF2-40B4-BE49-F238E27FC236}">
                <a16:creationId xmlns:a16="http://schemas.microsoft.com/office/drawing/2014/main" id="{3CD6F82B-B7CA-4803-9CBE-0060DEFC2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2" b="98800" l="3825" r="99254">
                        <a14:foregroundMark x1="5504" y1="13685" x2="87034" y2="84874"/>
                        <a14:foregroundMark x1="87034" y1="84874" x2="90485" y2="91717"/>
                        <a14:foregroundMark x1="90485" y1="91717" x2="99347" y2="98800"/>
                        <a14:foregroundMark x1="38993" y1="3842" x2="54011" y2="40336"/>
                        <a14:foregroundMark x1="54011" y1="40336" x2="90672" y2="96038"/>
                        <a14:foregroundMark x1="3825" y1="38655" x2="25280" y2="28091"/>
                        <a14:foregroundMark x1="74534" y1="23649" x2="81437" y2="43457"/>
                        <a14:foregroundMark x1="81437" y1="43457" x2="83022" y2="60864"/>
                        <a14:foregroundMark x1="83022" y1="60864" x2="83116" y2="61104"/>
                        <a14:foregroundMark x1="89832" y1="8403" x2="82836" y2="62785"/>
                        <a14:foregroundMark x1="64739" y1="15126" x2="77705" y2="12605"/>
                        <a14:foregroundMark x1="58955" y1="72989" x2="68284" y2="69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9573" y="4728478"/>
            <a:ext cx="2069784" cy="16083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060622-20E5-4BE7-A4D5-2BD158A7A57F}"/>
              </a:ext>
            </a:extLst>
          </p:cNvPr>
          <p:cNvSpPr txBox="1"/>
          <p:nvPr/>
        </p:nvSpPr>
        <p:spPr>
          <a:xfrm>
            <a:off x="10584218" y="3120224"/>
            <a:ext cx="1491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Univers Condensed" panose="020B0506020202050204" pitchFamily="34" charset="0"/>
              </a:rPr>
              <a:t>Изменяемое положение обеих педалей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cxnSp>
        <p:nvCxnSpPr>
          <p:cNvPr id="17" name="Connector: Elbow 27">
            <a:extLst>
              <a:ext uri="{FF2B5EF4-FFF2-40B4-BE49-F238E27FC236}">
                <a16:creationId xmlns:a16="http://schemas.microsoft.com/office/drawing/2014/main" id="{3AF33468-BD73-4145-8655-BE96A938CFD7}"/>
              </a:ext>
            </a:extLst>
          </p:cNvPr>
          <p:cNvCxnSpPr>
            <a:cxnSpLocks/>
          </p:cNvCxnSpPr>
          <p:nvPr/>
        </p:nvCxnSpPr>
        <p:spPr>
          <a:xfrm rot="5400000">
            <a:off x="10187141" y="4674314"/>
            <a:ext cx="1510137" cy="351622"/>
          </a:xfrm>
          <a:prstGeom prst="bentConnector3">
            <a:avLst>
              <a:gd name="adj1" fmla="val 2750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24">
            <a:extLst>
              <a:ext uri="{FF2B5EF4-FFF2-40B4-BE49-F238E27FC236}">
                <a16:creationId xmlns:a16="http://schemas.microsoft.com/office/drawing/2014/main" id="{3C51B552-7086-4F4D-B07D-C7762C11018F}"/>
              </a:ext>
            </a:extLst>
          </p:cNvPr>
          <p:cNvCxnSpPr>
            <a:cxnSpLocks/>
          </p:cNvCxnSpPr>
          <p:nvPr/>
        </p:nvCxnSpPr>
        <p:spPr>
          <a:xfrm rot="5400000">
            <a:off x="10184787" y="4129093"/>
            <a:ext cx="1062279" cy="804189"/>
          </a:xfrm>
          <a:prstGeom prst="bentConnector3">
            <a:avLst>
              <a:gd name="adj1" fmla="val 20781"/>
            </a:avLst>
          </a:prstGeom>
          <a:ln w="127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BAC2911F-F417-4021-8B05-427C08E5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6"/>
          <a:stretch/>
        </p:blipFill>
        <p:spPr bwMode="auto">
          <a:xfrm>
            <a:off x="1119592" y="3516803"/>
            <a:ext cx="3869330" cy="295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ctor: Elbow 36">
            <a:extLst>
              <a:ext uri="{FF2B5EF4-FFF2-40B4-BE49-F238E27FC236}">
                <a16:creationId xmlns:a16="http://schemas.microsoft.com/office/drawing/2014/main" id="{BC381415-896E-4FF8-8E2E-570562D86234}"/>
              </a:ext>
            </a:extLst>
          </p:cNvPr>
          <p:cNvCxnSpPr>
            <a:cxnSpLocks/>
          </p:cNvCxnSpPr>
          <p:nvPr/>
        </p:nvCxnSpPr>
        <p:spPr>
          <a:xfrm rot="10800000">
            <a:off x="2813482" y="5427176"/>
            <a:ext cx="2398533" cy="626820"/>
          </a:xfrm>
          <a:prstGeom prst="bentConnector3">
            <a:avLst>
              <a:gd name="adj1" fmla="val 50000"/>
            </a:avLst>
          </a:prstGeom>
          <a:ln w="127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8C9539-0557-42CF-BA46-13C58C1DF9D2}"/>
              </a:ext>
            </a:extLst>
          </p:cNvPr>
          <p:cNvSpPr txBox="1"/>
          <p:nvPr/>
        </p:nvSpPr>
        <p:spPr>
          <a:xfrm>
            <a:off x="5324850" y="5869840"/>
            <a:ext cx="2677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Дополнительное освещение </a:t>
            </a:r>
          </a:p>
          <a:p>
            <a:r>
              <a:rPr lang="ru-RU" sz="1600" dirty="0">
                <a:latin typeface="Univers Condensed" panose="020B0506020202050204" pitchFamily="34" charset="0"/>
              </a:rPr>
              <a:t>при входе в кабину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4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8A4EA0-862D-4F74-94EE-BFB4A80759D5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3200">
                <a:latin typeface="Univers Condensed" panose="020B0506020202050204" pitchFamily="34" charset="0"/>
              </a:rPr>
              <a:t>WX07: </a:t>
            </a:r>
            <a:r>
              <a:rPr lang="ru-RU" sz="3200">
                <a:latin typeface="Univers Condensed" panose="020B0506020202050204" pitchFamily="34" charset="0"/>
              </a:rPr>
              <a:t>Лучший обзор из кабины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pic>
        <p:nvPicPr>
          <p:cNvPr id="3" name="Picture 2" descr="A picture containing clock, umbrella&#10;&#10;Description automatically generated">
            <a:extLst>
              <a:ext uri="{FF2B5EF4-FFF2-40B4-BE49-F238E27FC236}">
                <a16:creationId xmlns:a16="http://schemas.microsoft.com/office/drawing/2014/main" id="{D445984E-E3ED-4D8E-8D5A-8EF5D5058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5869" y="1179473"/>
            <a:ext cx="3650269" cy="3478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B5836-2C3A-4F92-B267-E8C8B239F372}"/>
              </a:ext>
            </a:extLst>
          </p:cNvPr>
          <p:cNvSpPr txBox="1"/>
          <p:nvPr/>
        </p:nvSpPr>
        <p:spPr>
          <a:xfrm>
            <a:off x="3814557" y="1296087"/>
            <a:ext cx="2935447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latin typeface="Univers Condensed"/>
                <a:cs typeface="Calibri"/>
              </a:rPr>
              <a:t>Обзор из кабины</a:t>
            </a:r>
            <a:endParaRPr lang="en-US" b="1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>
                <a:solidFill>
                  <a:srgbClr val="203F99"/>
                </a:solidFill>
                <a:latin typeface="Univers Condensed"/>
                <a:cs typeface="Calibri"/>
              </a:rPr>
              <a:t>Угловые стёкла</a:t>
            </a:r>
            <a:endParaRPr lang="en-US" sz="160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>
                <a:solidFill>
                  <a:srgbClr val="203F99"/>
                </a:solidFill>
                <a:latin typeface="Univers Condensed"/>
                <a:cs typeface="Calibri"/>
              </a:rPr>
              <a:t>Щетки стеклоочистителя на всех стёклах</a:t>
            </a:r>
            <a:endParaRPr lang="en-US" sz="1600">
              <a:solidFill>
                <a:srgbClr val="203F99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>
                <a:solidFill>
                  <a:srgbClr val="203F99"/>
                </a:solidFill>
                <a:latin typeface="Univers Condensed"/>
                <a:cs typeface="Calibri"/>
              </a:rPr>
              <a:t>Размер стёкол оптимизирован</a:t>
            </a:r>
            <a:endParaRPr lang="en-US" sz="1600" dirty="0">
              <a:solidFill>
                <a:srgbClr val="203F99"/>
              </a:solidFill>
              <a:latin typeface="Univers Condensed"/>
              <a:cs typeface="Calibri"/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A6B3ACBF-6D67-49EE-8C64-7DB35E651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7" b="93943" l="2124" r="93345">
                        <a14:foregroundMark x1="7681" y1="41924" x2="4389" y2="57957"/>
                        <a14:foregroundMark x1="4389" y1="57957" x2="6478" y2="63064"/>
                        <a14:foregroundMark x1="29699" y1="90618" x2="33593" y2="91330"/>
                        <a14:foregroundMark x1="64319" y1="91686" x2="66832" y2="92043"/>
                        <a14:foregroundMark x1="31434" y1="37648" x2="32389" y2="37411"/>
                        <a14:foregroundMark x1="90442" y1="78741" x2="93381" y2="85154"/>
                        <a14:foregroundMark x1="2832" y1="87886" x2="22407" y2="87886"/>
                        <a14:foregroundMark x1="23398" y1="85986" x2="25805" y2="89549"/>
                        <a14:foregroundMark x1="37416" y1="88242" x2="46159" y2="85748"/>
                        <a14:foregroundMark x1="46832" y1="88717" x2="56708" y2="84561"/>
                        <a14:foregroundMark x1="71221" y1="91330" x2="76743" y2="88005"/>
                        <a14:foregroundMark x1="76743" y1="88005" x2="78690" y2="92399"/>
                        <a14:foregroundMark x1="57345" y1="78622" x2="57345" y2="82542"/>
                        <a14:foregroundMark x1="3080" y1="42043" x2="2159" y2="55819"/>
                        <a14:foregroundMark x1="35611" y1="14846" x2="47823" y2="15558"/>
                        <a14:foregroundMark x1="4142" y1="87173" x2="9664" y2="83729"/>
                        <a14:foregroundMark x1="9664" y1="83729" x2="11221" y2="83729"/>
                        <a14:foregroundMark x1="12673" y1="83610" x2="18442" y2="82779"/>
                        <a14:foregroundMark x1="18442" y1="82779" x2="23646" y2="83017"/>
                        <a14:foregroundMark x1="3434" y1="89549" x2="7398" y2="92518"/>
                        <a14:foregroundMark x1="15292" y1="79454" x2="5239" y2="75772"/>
                        <a14:foregroundMark x1="4779" y1="76366" x2="2513" y2="74584"/>
                        <a14:foregroundMark x1="45416" y1="91093" x2="51363" y2="90618"/>
                        <a14:foregroundMark x1="51363" y1="90618" x2="55929" y2="92043"/>
                        <a14:foregroundMark x1="70230" y1="93587" x2="76920" y2="9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586" y="4112529"/>
            <a:ext cx="8609496" cy="2566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3633C-0E08-47FF-81EA-3A0D3315D340}"/>
              </a:ext>
            </a:extLst>
          </p:cNvPr>
          <p:cNvSpPr txBox="1"/>
          <p:nvPr/>
        </p:nvSpPr>
        <p:spPr>
          <a:xfrm>
            <a:off x="1434083" y="4426914"/>
            <a:ext cx="3497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Univers Condensed" panose="020B0506020202050204" pitchFamily="34" charset="0"/>
              </a:rPr>
              <a:t>Заниженный капот моторного отсека для улучшения обзора из кабины</a:t>
            </a:r>
            <a:endParaRPr lang="en-US" sz="1600" dirty="0">
              <a:latin typeface="Univers Condensed" panose="020B050602020205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E760E9-432B-493F-A3B8-894DF8230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14" y="1258581"/>
            <a:ext cx="2737341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674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2C8504-8418-458A-AA85-048A0ED6A095}"/>
              </a:ext>
            </a:extLst>
          </p:cNvPr>
          <p:cNvSpPr/>
          <p:nvPr/>
        </p:nvSpPr>
        <p:spPr>
          <a:xfrm>
            <a:off x="480921" y="1063882"/>
            <a:ext cx="65373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/>
                <a:cs typeface="Calibri"/>
              </a:rPr>
              <a:t>Простое управление сенсорным экраном</a:t>
            </a:r>
            <a:endParaRPr lang="en-US" sz="2000" b="1" dirty="0">
              <a:latin typeface="Univers Condensed"/>
              <a:cs typeface="Calibri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Без кнопок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Проверен и надёжен</a:t>
            </a: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Данные и настройки сохраняются и хранятся автоматически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Меню на русском языке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Возможность менять не критичные настройки самостоятельно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Значки безопасности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ru-RU" sz="1600" dirty="0">
                <a:solidFill>
                  <a:prstClr val="black"/>
                </a:solidFill>
              </a:rPr>
              <a:t>ремень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концевик</a:t>
            </a:r>
            <a:r>
              <a:rPr lang="ru-RU" sz="1600" dirty="0">
                <a:solidFill>
                  <a:prstClr val="black"/>
                </a:solidFill>
              </a:rPr>
              <a:t> двери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</a:rPr>
              <a:t>стояночный тормоз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" name="Picture 7" descr="A picture containing black, red, sitting, bunch&#10;&#10;Description automatically generated">
            <a:extLst>
              <a:ext uri="{FF2B5EF4-FFF2-40B4-BE49-F238E27FC236}">
                <a16:creationId xmlns:a16="http://schemas.microsoft.com/office/drawing/2014/main" id="{F111C15A-4028-4918-9FE1-497361C27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0"/>
          <a:stretch/>
        </p:blipFill>
        <p:spPr>
          <a:xfrm>
            <a:off x="6919154" y="944451"/>
            <a:ext cx="5010759" cy="3257471"/>
          </a:xfrm>
          <a:prstGeom prst="rect">
            <a:avLst/>
          </a:prstGeom>
        </p:spPr>
      </p:pic>
      <p:pic>
        <p:nvPicPr>
          <p:cNvPr id="14" name="Picture 1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3D31C9D-E45F-47E0-869E-721C08E90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3" b="2716"/>
          <a:stretch/>
        </p:blipFill>
        <p:spPr>
          <a:xfrm>
            <a:off x="4040681" y="4255216"/>
            <a:ext cx="3910439" cy="246054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8" name="Picture 17" descr="A picture containing sitting, black, green, street&#10;&#10;Description automatically generated">
            <a:extLst>
              <a:ext uri="{FF2B5EF4-FFF2-40B4-BE49-F238E27FC236}">
                <a16:creationId xmlns:a16="http://schemas.microsoft.com/office/drawing/2014/main" id="{72127486-E3F8-4D0D-8376-6B11F3256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0" b="1538"/>
          <a:stretch/>
        </p:blipFill>
        <p:spPr>
          <a:xfrm>
            <a:off x="8056296" y="4262584"/>
            <a:ext cx="3873617" cy="246595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E6923E-1557-4EE4-B72E-B62DCDC9E542}"/>
              </a:ext>
            </a:extLst>
          </p:cNvPr>
          <p:cNvSpPr/>
          <p:nvPr/>
        </p:nvSpPr>
        <p:spPr>
          <a:xfrm>
            <a:off x="0" y="169924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latin typeface="Univers Condensed" panose="020B0506020202050204" pitchFamily="34" charset="0"/>
              </a:rPr>
              <a:t> WX07: </a:t>
            </a:r>
            <a:r>
              <a:rPr lang="ru-RU" sz="3200" dirty="0">
                <a:latin typeface="Univers Condensed" panose="020B0506020202050204" pitchFamily="34" charset="0"/>
              </a:rPr>
              <a:t>Возможности экрана в кабине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pic>
        <p:nvPicPr>
          <p:cNvPr id="7" name="Picture 2" descr="A picture containing transport, truck&#10;&#10;Description automatically generated">
            <a:extLst>
              <a:ext uri="{FF2B5EF4-FFF2-40B4-BE49-F238E27FC236}">
                <a16:creationId xmlns:a16="http://schemas.microsoft.com/office/drawing/2014/main" id="{AE262C56-6A48-4368-BFFE-C26DC52311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21" y="4201922"/>
            <a:ext cx="3508620" cy="25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570CB3-2F52-49F5-A7B0-DC5E56F8E2A1}"/>
              </a:ext>
            </a:extLst>
          </p:cNvPr>
          <p:cNvSpPr/>
          <p:nvPr/>
        </p:nvSpPr>
        <p:spPr>
          <a:xfrm>
            <a:off x="0" y="274320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>
                <a:latin typeface="Univers Condensed" panose="020B0506020202050204" pitchFamily="34" charset="0"/>
              </a:rPr>
              <a:t> WX07: </a:t>
            </a:r>
            <a:r>
              <a:rPr lang="ru-RU" sz="3200" dirty="0">
                <a:latin typeface="Univers Condensed" panose="020B0506020202050204" pitchFamily="34" charset="0"/>
              </a:rPr>
              <a:t>Производительность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pic>
        <p:nvPicPr>
          <p:cNvPr id="7" name="Picture 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9612EBF0-1326-4C50-A96F-B2A098D5F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2157149"/>
            <a:ext cx="9144000" cy="4700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A312A7-82F0-47AC-856D-D517AEA58F6A}"/>
              </a:ext>
            </a:extLst>
          </p:cNvPr>
          <p:cNvSpPr txBox="1"/>
          <p:nvPr/>
        </p:nvSpPr>
        <p:spPr>
          <a:xfrm>
            <a:off x="527053" y="1423044"/>
            <a:ext cx="6175632" cy="33270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900" b="1" dirty="0">
                <a:latin typeface="Univers Condensed"/>
              </a:rPr>
              <a:t>Самое мощное усилие отрыва </a:t>
            </a:r>
            <a:r>
              <a:rPr lang="en-US" sz="1900" b="1" dirty="0">
                <a:latin typeface="Univers Condensed"/>
              </a:rPr>
              <a:t>= </a:t>
            </a:r>
            <a:r>
              <a:rPr lang="ru-RU" sz="1900" b="1" dirty="0">
                <a:latin typeface="Univers Condensed"/>
              </a:rPr>
              <a:t>Увеличение Производительности</a:t>
            </a:r>
            <a:endParaRPr lang="en-US" sz="1900" b="1" dirty="0">
              <a:latin typeface="Univers Condensed" panose="020B0506020202050204" pitchFamily="34" charset="0"/>
            </a:endParaRPr>
          </a:p>
          <a:p>
            <a:pPr marL="285750" indent="-28575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Кулиса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Z-bar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и конструкция ковша позволяет быстро загрузить ковш и уменьшает время цикла движения стрелы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/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ковша</a:t>
            </a:r>
            <a:endParaRPr lang="en-US" dirty="0">
              <a:solidFill>
                <a:schemeClr val="bg2">
                  <a:lumMod val="50000"/>
                </a:schemeClr>
              </a:solidFill>
              <a:latin typeface="Univers Condensed"/>
            </a:endParaRPr>
          </a:p>
          <a:p>
            <a:pPr marL="285750" indent="-28575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Агрессивный дизайн лезвия в сочетании с геометрией ковша улучшает заполнение горной массы внутри ковша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,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что позволяет перевозить больше груза (с шапкой) за каждый цикл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 </a:t>
            </a:r>
          </a:p>
          <a:p>
            <a:pPr marL="285750" indent="-28575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Вылет стрелы погрузчика позволяет осуществлять погрузку в самосвалы грузоподъёмностью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20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-30 тонн</a:t>
            </a:r>
            <a:endParaRPr lang="en-US" dirty="0">
              <a:solidFill>
                <a:schemeClr val="bg2">
                  <a:lumMod val="50000"/>
                </a:schemeClr>
              </a:solidFill>
              <a:latin typeface="Univers Condensed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solidFill>
                <a:schemeClr val="bg2">
                  <a:lumMod val="50000"/>
                </a:schemeClr>
              </a:solidFill>
              <a:latin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6638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2C8504-8418-458A-AA85-048A0ED6A095}"/>
              </a:ext>
            </a:extLst>
          </p:cNvPr>
          <p:cNvSpPr/>
          <p:nvPr/>
        </p:nvSpPr>
        <p:spPr>
          <a:xfrm>
            <a:off x="540372" y="1280237"/>
            <a:ext cx="583289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 panose="020B0506020202050204" pitchFamily="34" charset="0"/>
                <a:cs typeface="Calibri"/>
              </a:rPr>
              <a:t>Замки при поднятой стреле</a:t>
            </a:r>
            <a:endParaRPr lang="en-US" sz="2000" b="1" dirty="0"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На передних крыльях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для быстрой установки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L="800100" lvl="1" indent="-34290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Фиксация по часовой стрелке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8EDC8F-CD22-492F-BEE8-C5211FCA84B7}"/>
              </a:ext>
            </a:extLst>
          </p:cNvPr>
          <p:cNvSpPr/>
          <p:nvPr/>
        </p:nvSpPr>
        <p:spPr>
          <a:xfrm>
            <a:off x="533288" y="2566595"/>
            <a:ext cx="5832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 panose="020B0506020202050204" pitchFamily="34" charset="0"/>
                <a:cs typeface="Calibri"/>
              </a:rPr>
              <a:t>Замок складывания полу-рам</a:t>
            </a:r>
            <a:endParaRPr lang="en-US" sz="2000" b="1" dirty="0"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Со стороны двери для быстрой установки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6F8AE4-9803-46A3-842F-8E9A3DBE3123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3200" dirty="0">
                <a:latin typeface="Univers Condensed" panose="020B0506020202050204" pitchFamily="34" charset="0"/>
              </a:rPr>
              <a:t>WX07: </a:t>
            </a:r>
            <a:r>
              <a:rPr lang="ru-RU" sz="3200" dirty="0">
                <a:latin typeface="Univers Condensed" panose="020B0506020202050204" pitchFamily="34" charset="0"/>
              </a:rPr>
              <a:t>Безопасность</a:t>
            </a:r>
            <a:endParaRPr lang="en-CA" sz="3200" dirty="0">
              <a:latin typeface="Univers Condensed" panose="020B050602020205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15EE10-022D-4A9A-9390-BD01602575B5}"/>
              </a:ext>
            </a:extLst>
          </p:cNvPr>
          <p:cNvSpPr/>
          <p:nvPr/>
        </p:nvSpPr>
        <p:spPr>
          <a:xfrm>
            <a:off x="7858539" y="1249460"/>
            <a:ext cx="42135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 err="1">
                <a:solidFill>
                  <a:srgbClr val="203F99"/>
                </a:solidFill>
                <a:latin typeface="Univers Condensed" panose="020B0506020202050204" pitchFamily="34" charset="0"/>
              </a:rPr>
              <a:t>Концевик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на двери срабатывает при открытой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или неплотно закрытой двери. При этом ПДМ встает на тормоз и отключает движение стрелы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,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ковша и рулевое управление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18" name="Picture 17" descr="A picture containing truck, transport, bus, digger&#10;&#10;Description automatically generated">
            <a:extLst>
              <a:ext uri="{FF2B5EF4-FFF2-40B4-BE49-F238E27FC236}">
                <a16:creationId xmlns:a16="http://schemas.microsoft.com/office/drawing/2014/main" id="{8F049BBC-83A4-487F-B315-5279CC6D3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539" y="2595146"/>
            <a:ext cx="3958167" cy="23749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DD2493-3CBE-40F1-BAA5-43425783422D}"/>
              </a:ext>
            </a:extLst>
          </p:cNvPr>
          <p:cNvGrpSpPr/>
          <p:nvPr/>
        </p:nvGrpSpPr>
        <p:grpSpPr>
          <a:xfrm>
            <a:off x="725430" y="4072272"/>
            <a:ext cx="6168053" cy="1811444"/>
            <a:chOff x="540372" y="3854558"/>
            <a:chExt cx="9444653" cy="2736729"/>
          </a:xfrm>
        </p:grpSpPr>
        <p:pic>
          <p:nvPicPr>
            <p:cNvPr id="19" name="Picture 18" descr="A close up of a device&#10;&#10;Description automatically generated">
              <a:extLst>
                <a:ext uri="{FF2B5EF4-FFF2-40B4-BE49-F238E27FC236}">
                  <a16:creationId xmlns:a16="http://schemas.microsoft.com/office/drawing/2014/main" id="{678C7B78-E351-48B5-8186-F9D1A2DD2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372" y="3854558"/>
              <a:ext cx="9444653" cy="273672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CA75A8-3B34-4A58-A365-B20345174CB9}"/>
                </a:ext>
              </a:extLst>
            </p:cNvPr>
            <p:cNvSpPr/>
            <p:nvPr/>
          </p:nvSpPr>
          <p:spPr>
            <a:xfrm>
              <a:off x="3511826" y="4465983"/>
              <a:ext cx="459409" cy="38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E3C290-003C-4FEA-922A-3D6C88D5BC21}"/>
                </a:ext>
              </a:extLst>
            </p:cNvPr>
            <p:cNvSpPr/>
            <p:nvPr/>
          </p:nvSpPr>
          <p:spPr>
            <a:xfrm>
              <a:off x="4404139" y="5325181"/>
              <a:ext cx="364436" cy="4947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068351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D4743-4843-45EF-AFD0-A32101226F21}"/>
              </a:ext>
            </a:extLst>
          </p:cNvPr>
          <p:cNvSpPr txBox="1"/>
          <p:nvPr/>
        </p:nvSpPr>
        <p:spPr>
          <a:xfrm>
            <a:off x="659588" y="1215403"/>
            <a:ext cx="4760511" cy="135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Univers Condensed"/>
                <a:cs typeface="Calibri"/>
              </a:rPr>
              <a:t>Cummins QSB6.7 </a:t>
            </a: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cs typeface="Calibri"/>
              </a:rPr>
              <a:t>6.7 </a:t>
            </a:r>
            <a:r>
              <a:rPr lang="ru-RU" sz="1600" dirty="0">
                <a:cs typeface="Calibri"/>
              </a:rPr>
              <a:t>литров</a:t>
            </a:r>
            <a:endParaRPr lang="en-US" sz="1600" dirty="0">
              <a:cs typeface="Calibri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cs typeface="Calibri"/>
              </a:rPr>
              <a:t>160 </a:t>
            </a:r>
            <a:r>
              <a:rPr lang="ru-RU" sz="1600" dirty="0">
                <a:cs typeface="Calibri"/>
              </a:rPr>
              <a:t>кВт </a:t>
            </a:r>
            <a:r>
              <a:rPr lang="en-US" sz="1600" dirty="0">
                <a:cs typeface="Calibri"/>
              </a:rPr>
              <a:t>(215 </a:t>
            </a:r>
            <a:r>
              <a:rPr lang="ru-RU" sz="1600" dirty="0" err="1">
                <a:cs typeface="Calibri"/>
              </a:rPr>
              <a:t>л.с</a:t>
            </a:r>
            <a:r>
              <a:rPr lang="ru-RU" sz="1600" dirty="0">
                <a:cs typeface="Calibri"/>
              </a:rPr>
              <a:t>.</a:t>
            </a:r>
            <a:r>
              <a:rPr lang="en-US" sz="1600" dirty="0">
                <a:cs typeface="Calibri"/>
              </a:rPr>
              <a:t>)</a:t>
            </a: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cs typeface="Calibri"/>
              </a:rPr>
              <a:t>EPA Tier 3/EURO IIIA</a:t>
            </a: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cs typeface="Calibri"/>
              </a:rPr>
              <a:t>Сертифицирован </a:t>
            </a:r>
            <a:r>
              <a:rPr lang="en-US" sz="1600" dirty="0">
                <a:cs typeface="Calibri"/>
              </a:rPr>
              <a:t>MSHA / CANMET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3BC8CB-89D5-4186-B4DB-4C76B9F18DC6}"/>
              </a:ext>
            </a:extLst>
          </p:cNvPr>
          <p:cNvSpPr/>
          <p:nvPr/>
        </p:nvSpPr>
        <p:spPr>
          <a:xfrm>
            <a:off x="0" y="274320"/>
            <a:ext cx="12192000" cy="693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3200" dirty="0"/>
              <a:t>WX07: </a:t>
            </a:r>
            <a:r>
              <a:rPr lang="ru-RU" sz="3200" dirty="0"/>
              <a:t>Дизельный двигатель </a:t>
            </a:r>
            <a:r>
              <a:rPr lang="en-US" sz="3200" dirty="0"/>
              <a:t>C</a:t>
            </a:r>
            <a:r>
              <a:rPr lang="en-CA" sz="3200" dirty="0" err="1"/>
              <a:t>ummins</a:t>
            </a:r>
            <a:endParaRPr lang="en-CA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A1D47-36EB-48A9-9709-6324918B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704" y="3079400"/>
            <a:ext cx="3483014" cy="31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6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OMATSU 1">
      <a:dk1>
        <a:srgbClr val="203F99"/>
      </a:dk1>
      <a:lt1>
        <a:srgbClr val="FFFFFF"/>
      </a:lt1>
      <a:dk2>
        <a:srgbClr val="565558"/>
      </a:dk2>
      <a:lt2>
        <a:srgbClr val="949499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Custom 2">
      <a:dk1>
        <a:sysClr val="windowText" lastClr="000000"/>
      </a:dk1>
      <a:lt1>
        <a:sysClr val="window" lastClr="FFFFFF"/>
      </a:lt1>
      <a:dk2>
        <a:srgbClr val="0E1271"/>
      </a:dk2>
      <a:lt2>
        <a:srgbClr val="E7E6E6"/>
      </a:lt2>
      <a:accent1>
        <a:srgbClr val="3239E5"/>
      </a:accent1>
      <a:accent2>
        <a:srgbClr val="3239E5"/>
      </a:accent2>
      <a:accent3>
        <a:srgbClr val="3239E5"/>
      </a:accent3>
      <a:accent4>
        <a:srgbClr val="FDD700"/>
      </a:accent4>
      <a:accent5>
        <a:srgbClr val="3239E5"/>
      </a:accent5>
      <a:accent6>
        <a:srgbClr val="FFC000"/>
      </a:accent6>
      <a:hlink>
        <a:srgbClr val="1769B8"/>
      </a:hlink>
      <a:folHlink>
        <a:srgbClr val="808080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Co colors">
      <a:dk1>
        <a:sysClr val="windowText" lastClr="000000"/>
      </a:dk1>
      <a:lt1>
        <a:sysClr val="window" lastClr="FFFFFF"/>
      </a:lt1>
      <a:dk2>
        <a:srgbClr val="0E1271"/>
      </a:dk2>
      <a:lt2>
        <a:srgbClr val="E7E6E6"/>
      </a:lt2>
      <a:accent1>
        <a:srgbClr val="1769B8"/>
      </a:accent1>
      <a:accent2>
        <a:srgbClr val="E1570E"/>
      </a:accent2>
      <a:accent3>
        <a:srgbClr val="660099"/>
      </a:accent3>
      <a:accent4>
        <a:srgbClr val="FDD700"/>
      </a:accent4>
      <a:accent5>
        <a:srgbClr val="AB0021"/>
      </a:accent5>
      <a:accent6>
        <a:srgbClr val="6DB52C"/>
      </a:accent6>
      <a:hlink>
        <a:srgbClr val="3399FF"/>
      </a:hlink>
      <a:folHlink>
        <a:srgbClr val="6D6F72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Co colors">
      <a:dk1>
        <a:sysClr val="windowText" lastClr="000000"/>
      </a:dk1>
      <a:lt1>
        <a:sysClr val="window" lastClr="FFFFFF"/>
      </a:lt1>
      <a:dk2>
        <a:srgbClr val="0E1271"/>
      </a:dk2>
      <a:lt2>
        <a:srgbClr val="E7E6E6"/>
      </a:lt2>
      <a:accent1>
        <a:srgbClr val="808080"/>
      </a:accent1>
      <a:accent2>
        <a:srgbClr val="E1570E"/>
      </a:accent2>
      <a:accent3>
        <a:srgbClr val="660099"/>
      </a:accent3>
      <a:accent4>
        <a:srgbClr val="FDD700"/>
      </a:accent4>
      <a:accent5>
        <a:srgbClr val="DA291C"/>
      </a:accent5>
      <a:accent6>
        <a:srgbClr val="6DB52C"/>
      </a:accent6>
      <a:hlink>
        <a:srgbClr val="1769B8"/>
      </a:hlink>
      <a:folHlink>
        <a:srgbClr val="808080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Co colors">
      <a:dk1>
        <a:sysClr val="windowText" lastClr="000000"/>
      </a:dk1>
      <a:lt1>
        <a:sysClr val="window" lastClr="FFFFFF"/>
      </a:lt1>
      <a:dk2>
        <a:srgbClr val="0E1271"/>
      </a:dk2>
      <a:lt2>
        <a:srgbClr val="E7E6E6"/>
      </a:lt2>
      <a:accent1>
        <a:srgbClr val="1769B8"/>
      </a:accent1>
      <a:accent2>
        <a:srgbClr val="E1570E"/>
      </a:accent2>
      <a:accent3>
        <a:srgbClr val="660099"/>
      </a:accent3>
      <a:accent4>
        <a:srgbClr val="FDD700"/>
      </a:accent4>
      <a:accent5>
        <a:srgbClr val="AB0021"/>
      </a:accent5>
      <a:accent6>
        <a:srgbClr val="6DB52C"/>
      </a:accent6>
      <a:hlink>
        <a:srgbClr val="3399FF"/>
      </a:hlink>
      <a:folHlink>
        <a:srgbClr val="6D6F72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Co colors">
      <a:dk1>
        <a:sysClr val="windowText" lastClr="000000"/>
      </a:dk1>
      <a:lt1>
        <a:sysClr val="window" lastClr="FFFFFF"/>
      </a:lt1>
      <a:dk2>
        <a:srgbClr val="140A9A"/>
      </a:dk2>
      <a:lt2>
        <a:srgbClr val="E7E6E6"/>
      </a:lt2>
      <a:accent1>
        <a:srgbClr val="808080"/>
      </a:accent1>
      <a:accent2>
        <a:srgbClr val="E1570E"/>
      </a:accent2>
      <a:accent3>
        <a:srgbClr val="660099"/>
      </a:accent3>
      <a:accent4>
        <a:srgbClr val="FDD700"/>
      </a:accent4>
      <a:accent5>
        <a:srgbClr val="DA291C"/>
      </a:accent5>
      <a:accent6>
        <a:srgbClr val="6DB52C"/>
      </a:accent6>
      <a:hlink>
        <a:srgbClr val="1769B8"/>
      </a:hlink>
      <a:folHlink>
        <a:srgbClr val="808080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Co colors">
      <a:dk1>
        <a:sysClr val="windowText" lastClr="000000"/>
      </a:dk1>
      <a:lt1>
        <a:sysClr val="window" lastClr="FFFFFF"/>
      </a:lt1>
      <a:dk2>
        <a:srgbClr val="0E1271"/>
      </a:dk2>
      <a:lt2>
        <a:srgbClr val="E7E6E6"/>
      </a:lt2>
      <a:accent1>
        <a:srgbClr val="1769B8"/>
      </a:accent1>
      <a:accent2>
        <a:srgbClr val="E1570E"/>
      </a:accent2>
      <a:accent3>
        <a:srgbClr val="660099"/>
      </a:accent3>
      <a:accent4>
        <a:srgbClr val="FDD700"/>
      </a:accent4>
      <a:accent5>
        <a:srgbClr val="AB0021"/>
      </a:accent5>
      <a:accent6>
        <a:srgbClr val="6DB52C"/>
      </a:accent6>
      <a:hlink>
        <a:srgbClr val="3399FF"/>
      </a:hlink>
      <a:folHlink>
        <a:srgbClr val="6D6F72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F0D13AA1F48F4E96095D4136567831" ma:contentTypeVersion="11" ma:contentTypeDescription="Create a new document." ma:contentTypeScope="" ma:versionID="34fcd0d73a38b915cc5d666515436603">
  <xsd:schema xmlns:xsd="http://www.w3.org/2001/XMLSchema" xmlns:xs="http://www.w3.org/2001/XMLSchema" xmlns:p="http://schemas.microsoft.com/office/2006/metadata/properties" xmlns:ns2="b44f1e75-24ab-4231-b239-f1b89a7e61f3" xmlns:ns3="7cfcbe36-c0e0-4b6c-9ed5-0ec6f384ff1b" targetNamespace="http://schemas.microsoft.com/office/2006/metadata/properties" ma:root="true" ma:fieldsID="1166aeb8a2e360568bd216c8b8b610cf" ns2:_="" ns3:_="">
    <xsd:import namespace="b44f1e75-24ab-4231-b239-f1b89a7e61f3"/>
    <xsd:import namespace="7cfcbe36-c0e0-4b6c-9ed5-0ec6f384f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4f1e75-24ab-4231-b239-f1b89a7e61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cbe36-c0e0-4b6c-9ed5-0ec6f384ff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fcbe36-c0e0-4b6c-9ed5-0ec6f384ff1b">
      <UserInfo>
        <DisplayName>Nathan Mains</DisplayName>
        <AccountId>9</AccountId>
        <AccountType/>
      </UserInfo>
      <UserInfo>
        <DisplayName>Ryan Karns</DisplayName>
        <AccountId>26</AccountId>
        <AccountType/>
      </UserInfo>
      <UserInfo>
        <DisplayName>John Mora</DisplayName>
        <AccountId>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F8E94AF-0FFB-4B14-A253-9EB9A0BB4C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4f1e75-24ab-4231-b239-f1b89a7e61f3"/>
    <ds:schemaRef ds:uri="7cfcbe36-c0e0-4b6c-9ed5-0ec6f384ff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454CF3-7761-4327-A2C9-6D2D931FB2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763F6E-C60C-47B6-9E09-4D2339762959}">
  <ds:schemaRefs>
    <ds:schemaRef ds:uri="http://purl.org/dc/terms/"/>
    <ds:schemaRef ds:uri="http://schemas.microsoft.com/office/2006/documentManagement/types"/>
    <ds:schemaRef ds:uri="http://purl.org/dc/dcmitype/"/>
    <ds:schemaRef ds:uri="b44f1e75-24ab-4231-b239-f1b89a7e61f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cfcbe36-c0e0-4b6c-9ed5-0ec6f384ff1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846</Words>
  <Application>Microsoft Office PowerPoint</Application>
  <PresentationFormat>Широкоэкранный</PresentationFormat>
  <Paragraphs>171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Univers Condensed</vt:lpstr>
      <vt:lpstr>Wingdings</vt:lpstr>
      <vt:lpstr>Office Theme</vt:lpstr>
      <vt:lpstr>4_Custom Design</vt:lpstr>
      <vt:lpstr>3_Custom Design</vt:lpstr>
      <vt:lpstr>Custom Design</vt:lpstr>
      <vt:lpstr>1_Custom Design</vt:lpstr>
      <vt:lpstr>2_Custom Design</vt:lpstr>
      <vt:lpstr>5_Custom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Mora</dc:creator>
  <cp:lastModifiedBy>Alexander Kuznetsov</cp:lastModifiedBy>
  <cp:revision>144</cp:revision>
  <dcterms:created xsi:type="dcterms:W3CDTF">2020-05-20T04:05:35Z</dcterms:created>
  <dcterms:modified xsi:type="dcterms:W3CDTF">2020-09-08T07:06:56Z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0x010100EAF0D13AA1F48F4E96095D4136567831</vt:lpwstr>
  </property>
</Properties>
</file>